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8" r:id="rId1"/>
  </p:sldMasterIdLst>
  <p:notesMasterIdLst>
    <p:notesMasterId r:id="rId21"/>
  </p:notesMasterIdLst>
  <p:handoutMasterIdLst>
    <p:handoutMasterId r:id="rId22"/>
  </p:handoutMasterIdLst>
  <p:sldIdLst>
    <p:sldId id="256" r:id="rId2"/>
    <p:sldId id="275" r:id="rId3"/>
    <p:sldId id="258" r:id="rId4"/>
    <p:sldId id="278" r:id="rId5"/>
    <p:sldId id="259" r:id="rId6"/>
    <p:sldId id="260" r:id="rId7"/>
    <p:sldId id="279" r:id="rId8"/>
    <p:sldId id="262" r:id="rId9"/>
    <p:sldId id="281" r:id="rId10"/>
    <p:sldId id="288" r:id="rId11"/>
    <p:sldId id="286" r:id="rId12"/>
    <p:sldId id="277" r:id="rId13"/>
    <p:sldId id="265" r:id="rId14"/>
    <p:sldId id="274" r:id="rId15"/>
    <p:sldId id="284" r:id="rId16"/>
    <p:sldId id="264" r:id="rId17"/>
    <p:sldId id="280" r:id="rId18"/>
    <p:sldId id="271"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79"/>
    <p:restoredTop sz="79137"/>
  </p:normalViewPr>
  <p:slideViewPr>
    <p:cSldViewPr snapToGrid="0">
      <p:cViewPr>
        <p:scale>
          <a:sx n="90" d="100"/>
          <a:sy n="90" d="100"/>
        </p:scale>
        <p:origin x="936" y="280"/>
      </p:cViewPr>
      <p:guideLst/>
    </p:cSldViewPr>
  </p:slideViewPr>
  <p:outlineViewPr>
    <p:cViewPr>
      <p:scale>
        <a:sx n="33" d="100"/>
        <a:sy n="33" d="100"/>
      </p:scale>
      <p:origin x="0" y="-4784"/>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56" d="100"/>
          <a:sy n="156" d="100"/>
        </p:scale>
        <p:origin x="562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Users/sandy.schmidt/MKV%20per%20school.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MKV Identififed</a:t>
            </a:r>
            <a:r>
              <a:rPr lang="en-US" baseline="0"/>
              <a:t> by School Year</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'MKV Data'!$B$7</c:f>
              <c:strCache>
                <c:ptCount val="1"/>
                <c:pt idx="0">
                  <c:v>School Aged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'MKV Data'!$A$8:$A$11</c:f>
              <c:strCache>
                <c:ptCount val="4"/>
                <c:pt idx="0">
                  <c:v>2020-21</c:v>
                </c:pt>
                <c:pt idx="1">
                  <c:v>2021-22</c:v>
                </c:pt>
                <c:pt idx="2">
                  <c:v>2022-23</c:v>
                </c:pt>
                <c:pt idx="3">
                  <c:v>2023-24</c:v>
                </c:pt>
              </c:strCache>
            </c:strRef>
          </c:cat>
          <c:val>
            <c:numRef>
              <c:f>'MKV Data'!$B$8:$B$11</c:f>
              <c:numCache>
                <c:formatCode>General</c:formatCode>
                <c:ptCount val="4"/>
                <c:pt idx="0">
                  <c:v>231</c:v>
                </c:pt>
                <c:pt idx="1">
                  <c:v>356</c:v>
                </c:pt>
                <c:pt idx="2">
                  <c:v>438</c:v>
                </c:pt>
                <c:pt idx="3">
                  <c:v>543</c:v>
                </c:pt>
              </c:numCache>
            </c:numRef>
          </c:val>
          <c:extLst>
            <c:ext xmlns:c16="http://schemas.microsoft.com/office/drawing/2014/chart" uri="{C3380CC4-5D6E-409C-BE32-E72D297353CC}">
              <c16:uniqueId val="{00000000-1463-894A-95E1-0A4CA1ED3FEB}"/>
            </c:ext>
          </c:extLst>
        </c:ser>
        <c:ser>
          <c:idx val="1"/>
          <c:order val="1"/>
          <c:tx>
            <c:strRef>
              <c:f>'MKV Data'!$C$7</c:f>
              <c:strCache>
                <c:ptCount val="1"/>
                <c:pt idx="0">
                  <c:v>0-5 yo siblings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'MKV Data'!$A$8:$A$11</c:f>
              <c:strCache>
                <c:ptCount val="4"/>
                <c:pt idx="0">
                  <c:v>2020-21</c:v>
                </c:pt>
                <c:pt idx="1">
                  <c:v>2021-22</c:v>
                </c:pt>
                <c:pt idx="2">
                  <c:v>2022-23</c:v>
                </c:pt>
                <c:pt idx="3">
                  <c:v>2023-24</c:v>
                </c:pt>
              </c:strCache>
            </c:strRef>
          </c:cat>
          <c:val>
            <c:numRef>
              <c:f>'MKV Data'!$C$8:$C$11</c:f>
              <c:numCache>
                <c:formatCode>General</c:formatCode>
                <c:ptCount val="4"/>
                <c:pt idx="0">
                  <c:v>42</c:v>
                </c:pt>
                <c:pt idx="1">
                  <c:v>53</c:v>
                </c:pt>
                <c:pt idx="2">
                  <c:v>61</c:v>
                </c:pt>
                <c:pt idx="3">
                  <c:v>81</c:v>
                </c:pt>
              </c:numCache>
            </c:numRef>
          </c:val>
          <c:extLst>
            <c:ext xmlns:c16="http://schemas.microsoft.com/office/drawing/2014/chart" uri="{C3380CC4-5D6E-409C-BE32-E72D297353CC}">
              <c16:uniqueId val="{00000001-1463-894A-95E1-0A4CA1ED3FEB}"/>
            </c:ext>
          </c:extLst>
        </c:ser>
        <c:dLbls>
          <c:showLegendKey val="0"/>
          <c:showVal val="0"/>
          <c:showCatName val="0"/>
          <c:showSerName val="0"/>
          <c:showPercent val="0"/>
          <c:showBubbleSize val="0"/>
        </c:dLbls>
        <c:gapWidth val="219"/>
        <c:overlap val="-27"/>
        <c:axId val="1710418272"/>
        <c:axId val="1710289440"/>
      </c:barChart>
      <c:catAx>
        <c:axId val="1710418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0289440"/>
        <c:crosses val="autoZero"/>
        <c:auto val="1"/>
        <c:lblAlgn val="ctr"/>
        <c:lblOffset val="100"/>
        <c:noMultiLvlLbl val="0"/>
      </c:catAx>
      <c:valAx>
        <c:axId val="1710289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0418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51F8EA2-B878-1646-1907-71C7A480D9E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DBB88FD-A9D8-57BF-D9F4-1E4447BB67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01A27B-98D6-3445-904E-FC0DA23C4288}" type="datetimeFigureOut">
              <a:rPr lang="en-US" smtClean="0"/>
              <a:t>9/12/24</a:t>
            </a:fld>
            <a:endParaRPr lang="en-US"/>
          </a:p>
        </p:txBody>
      </p:sp>
      <p:sp>
        <p:nvSpPr>
          <p:cNvPr id="4" name="Footer Placeholder 3">
            <a:extLst>
              <a:ext uri="{FF2B5EF4-FFF2-40B4-BE49-F238E27FC236}">
                <a16:creationId xmlns:a16="http://schemas.microsoft.com/office/drawing/2014/main" id="{E7DE6DF8-80FB-3D2C-DA2E-47241A176A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45215F0-3825-C51A-1A67-5E29B664FBD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A121F5-332A-4F49-A480-0F1868499634}" type="slidenum">
              <a:rPr lang="en-US" smtClean="0"/>
              <a:t>‹#›</a:t>
            </a:fld>
            <a:endParaRPr lang="en-US"/>
          </a:p>
        </p:txBody>
      </p:sp>
    </p:spTree>
    <p:extLst>
      <p:ext uri="{BB962C8B-B14F-4D97-AF65-F5344CB8AC3E}">
        <p14:creationId xmlns:p14="http://schemas.microsoft.com/office/powerpoint/2010/main" val="1912393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Rotary Presentation 2.23.24</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21E729-3B5D-C345-9F49-B244653F3242}" type="datetimeFigureOut">
              <a:rPr lang="en-US" smtClean="0"/>
              <a:t>9/12/24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BF0DE-DB7E-D946-9632-84770A419343}" type="slidenum">
              <a:rPr lang="en-US" smtClean="0"/>
              <a:t>‹#›</a:t>
            </a:fld>
            <a:endParaRPr lang="en-US"/>
          </a:p>
        </p:txBody>
      </p:sp>
    </p:spTree>
    <p:extLst>
      <p:ext uri="{BB962C8B-B14F-4D97-AF65-F5344CB8AC3E}">
        <p14:creationId xmlns:p14="http://schemas.microsoft.com/office/powerpoint/2010/main" val="1082708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goproject.org/wp-content/uploads/2012/06/Homeless-Youth.pdf"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gradnation.americaspromise.org/report/dont-call-them-dropout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so much for the opportunity to speak with you today about my role as the MKV Liaison with Bend La Pine Schools. I will go over the McKinney Vento Act – what it is and what my roles are. Then I will give you some data regarding our current population at Bend La Pine and talk a little about our families in Deschutes County. </a:t>
            </a:r>
          </a:p>
        </p:txBody>
      </p:sp>
      <p:sp>
        <p:nvSpPr>
          <p:cNvPr id="4" name="Slide Number Placeholder 3"/>
          <p:cNvSpPr>
            <a:spLocks noGrp="1"/>
          </p:cNvSpPr>
          <p:nvPr>
            <p:ph type="sldNum" sz="quarter" idx="5"/>
          </p:nvPr>
        </p:nvSpPr>
        <p:spPr/>
        <p:txBody>
          <a:bodyPr/>
          <a:lstStyle/>
          <a:p>
            <a:fld id="{935BF0DE-DB7E-D946-9632-84770A419343}" type="slidenum">
              <a:rPr lang="en-US" smtClean="0"/>
              <a:t>1</a:t>
            </a:fld>
            <a:endParaRPr lang="en-US"/>
          </a:p>
        </p:txBody>
      </p:sp>
    </p:spTree>
    <p:extLst>
      <p:ext uri="{BB962C8B-B14F-4D97-AF65-F5344CB8AC3E}">
        <p14:creationId xmlns:p14="http://schemas.microsoft.com/office/powerpoint/2010/main" val="3608984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12</a:t>
            </a:fld>
            <a:endParaRPr lang="en-US"/>
          </a:p>
        </p:txBody>
      </p:sp>
    </p:spTree>
    <p:extLst>
      <p:ext uri="{BB962C8B-B14F-4D97-AF65-F5344CB8AC3E}">
        <p14:creationId xmlns:p14="http://schemas.microsoft.com/office/powerpoint/2010/main" val="2650847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Chronic Absenteeism = </a:t>
            </a:r>
            <a:r>
              <a:rPr lang="en-US" b="0" i="0" dirty="0">
                <a:solidFill>
                  <a:srgbClr val="040C28"/>
                </a:solidFill>
                <a:effectLst/>
                <a:latin typeface="Google Sans"/>
              </a:rPr>
              <a:t>not attending school for 10 percent or more of school days that the student is enrolled</a:t>
            </a:r>
            <a:r>
              <a:rPr lang="en-US" b="0" i="0" dirty="0">
                <a:solidFill>
                  <a:srgbClr val="202124"/>
                </a:solidFill>
                <a:effectLst/>
                <a:latin typeface="Google Sans"/>
              </a:rPr>
              <a:t>.</a:t>
            </a:r>
            <a:endParaRPr lang="en-US" dirty="0"/>
          </a:p>
        </p:txBody>
      </p:sp>
      <p:sp>
        <p:nvSpPr>
          <p:cNvPr id="4" name="Slide Number Placeholder 3"/>
          <p:cNvSpPr>
            <a:spLocks noGrp="1"/>
          </p:cNvSpPr>
          <p:nvPr>
            <p:ph type="sldNum" sz="quarter" idx="5"/>
          </p:nvPr>
        </p:nvSpPr>
        <p:spPr/>
        <p:txBody>
          <a:bodyPr/>
          <a:lstStyle/>
          <a:p>
            <a:fld id="{F5484D84-BE09-F341-8B8D-8F863C7205A2}" type="slidenum">
              <a:rPr lang="en-US" smtClean="0"/>
              <a:t>13</a:t>
            </a:fld>
            <a:endParaRPr lang="en-US"/>
          </a:p>
        </p:txBody>
      </p:sp>
    </p:spTree>
    <p:extLst>
      <p:ext uri="{BB962C8B-B14F-4D97-AF65-F5344CB8AC3E}">
        <p14:creationId xmlns:p14="http://schemas.microsoft.com/office/powerpoint/2010/main" val="28658881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makes the lack of a high school diploma/GED the single greatest risk factor for future homelessness. (https://</a:t>
            </a:r>
            <a:r>
              <a:rPr lang="en-US" dirty="0" err="1"/>
              <a:t>schoolhouseconnection.org</a:t>
            </a:r>
            <a:r>
              <a:rPr lang="en-US" dirty="0"/>
              <a:t>/article/the-education-of-children-and-youth-experiencing-homelessness-current-trends-challenges-and-needs)</a:t>
            </a:r>
          </a:p>
        </p:txBody>
      </p:sp>
      <p:sp>
        <p:nvSpPr>
          <p:cNvPr id="4" name="Slide Number Placeholder 3"/>
          <p:cNvSpPr>
            <a:spLocks noGrp="1"/>
          </p:cNvSpPr>
          <p:nvPr>
            <p:ph type="sldNum" sz="quarter" idx="5"/>
          </p:nvPr>
        </p:nvSpPr>
        <p:spPr/>
        <p:txBody>
          <a:bodyPr/>
          <a:lstStyle/>
          <a:p>
            <a:fld id="{935BF0DE-DB7E-D946-9632-84770A419343}" type="slidenum">
              <a:rPr lang="en-US" smtClean="0"/>
              <a:t>14</a:t>
            </a:fld>
            <a:endParaRPr lang="en-US"/>
          </a:p>
        </p:txBody>
      </p:sp>
    </p:spTree>
    <p:extLst>
      <p:ext uri="{BB962C8B-B14F-4D97-AF65-F5344CB8AC3E}">
        <p14:creationId xmlns:p14="http://schemas.microsoft.com/office/powerpoint/2010/main" val="597033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16</a:t>
            </a:fld>
            <a:endParaRPr lang="en-US"/>
          </a:p>
        </p:txBody>
      </p:sp>
    </p:spTree>
    <p:extLst>
      <p:ext uri="{BB962C8B-B14F-4D97-AF65-F5344CB8AC3E}">
        <p14:creationId xmlns:p14="http://schemas.microsoft.com/office/powerpoint/2010/main" val="507796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17</a:t>
            </a:fld>
            <a:endParaRPr lang="en-US"/>
          </a:p>
        </p:txBody>
      </p:sp>
    </p:spTree>
    <p:extLst>
      <p:ext uri="{BB962C8B-B14F-4D97-AF65-F5344CB8AC3E}">
        <p14:creationId xmlns:p14="http://schemas.microsoft.com/office/powerpoint/2010/main" val="2495782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9% of households are living in poverty</a:t>
            </a:r>
          </a:p>
          <a:p>
            <a:pPr marL="171450" indent="-171450">
              <a:buFont typeface="Arial" panose="020B0604020202020204" pitchFamily="34" charset="0"/>
              <a:buChar char="•"/>
            </a:pPr>
            <a:r>
              <a:rPr lang="en-US" b="0" i="0" dirty="0">
                <a:solidFill>
                  <a:srgbClr val="000000"/>
                </a:solidFill>
                <a:effectLst/>
                <a:latin typeface="roboto-regular"/>
              </a:rPr>
              <a:t>ALICE families working 1, 2, 3 jobs to survive</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18</a:t>
            </a:fld>
            <a:endParaRPr lang="en-US"/>
          </a:p>
        </p:txBody>
      </p:sp>
    </p:spTree>
    <p:extLst>
      <p:ext uri="{BB962C8B-B14F-4D97-AF65-F5344CB8AC3E}">
        <p14:creationId xmlns:p14="http://schemas.microsoft.com/office/powerpoint/2010/main" val="1525960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5BF0DE-DB7E-D946-9632-84770A419343}" type="slidenum">
              <a:rPr lang="en-US" smtClean="0"/>
              <a:t>19</a:t>
            </a:fld>
            <a:endParaRPr lang="en-US"/>
          </a:p>
        </p:txBody>
      </p:sp>
    </p:spTree>
    <p:extLst>
      <p:ext uri="{BB962C8B-B14F-4D97-AF65-F5344CB8AC3E}">
        <p14:creationId xmlns:p14="http://schemas.microsoft.com/office/powerpoint/2010/main" val="3361390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makes it difficult to identify and support families. There is a lot of shame, parents feel they are not “good parents” so do not want to disclose </a:t>
            </a:r>
          </a:p>
          <a:p>
            <a:pPr marL="171450" indent="-171450">
              <a:buFont typeface="Arial" panose="020B0604020202020204" pitchFamily="34" charset="0"/>
              <a:buChar char="•"/>
            </a:pPr>
            <a:r>
              <a:rPr lang="en-US" dirty="0"/>
              <a:t>There is fear that child welfare will take their children – the fact that poverty is not abuse or neglect needs to be reinforced.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HUD definition not including “doubled up” and families who pay for their own motel rooms contributes this undercounting in PIT Count</a:t>
            </a:r>
          </a:p>
        </p:txBody>
      </p:sp>
      <p:sp>
        <p:nvSpPr>
          <p:cNvPr id="4" name="Slide Number Placeholder 3"/>
          <p:cNvSpPr>
            <a:spLocks noGrp="1"/>
          </p:cNvSpPr>
          <p:nvPr>
            <p:ph type="sldNum" sz="quarter" idx="5"/>
          </p:nvPr>
        </p:nvSpPr>
        <p:spPr/>
        <p:txBody>
          <a:bodyPr/>
          <a:lstStyle/>
          <a:p>
            <a:fld id="{935BF0DE-DB7E-D946-9632-84770A419343}" type="slidenum">
              <a:rPr lang="en-US" smtClean="0"/>
              <a:t>2</a:t>
            </a:fld>
            <a:endParaRPr lang="en-US"/>
          </a:p>
        </p:txBody>
      </p:sp>
    </p:spTree>
    <p:extLst>
      <p:ext uri="{BB962C8B-B14F-4D97-AF65-F5344CB8AC3E}">
        <p14:creationId xmlns:p14="http://schemas.microsoft.com/office/powerpoint/2010/main" val="1685986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rPr>
              <a:t>Originally authorized in 1987 and most recently re-authorized in December 2015 by the Every Student Succeeds Act (ESSA)</a:t>
            </a:r>
            <a:endParaRPr lang="en-US" dirty="0"/>
          </a:p>
          <a:p>
            <a:pPr marL="171450" indent="-171450">
              <a:buFont typeface="Arial" panose="020B0604020202020204" pitchFamily="34" charset="0"/>
              <a:buChar char="•"/>
            </a:pPr>
            <a:r>
              <a:rPr lang="en-US" dirty="0"/>
              <a:t>Every school district in every state has one of me! </a:t>
            </a:r>
          </a:p>
          <a:p>
            <a:pPr marL="171450" indent="-171450">
              <a:buFont typeface="Arial" panose="020B0604020202020204" pitchFamily="34" charset="0"/>
              <a:buChar char="•"/>
            </a:pPr>
            <a:r>
              <a:rPr lang="en-US" dirty="0"/>
              <a:t>Difficult to attend school and do homework when you are experiencing housing instability.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rgbClr val="000000"/>
                </a:solidFill>
              </a:rPr>
              <a:t>MKV eligibility is redetermined each school year</a:t>
            </a:r>
          </a:p>
          <a:p>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3</a:t>
            </a:fld>
            <a:endParaRPr lang="en-US"/>
          </a:p>
        </p:txBody>
      </p:sp>
    </p:spTree>
    <p:extLst>
      <p:ext uri="{BB962C8B-B14F-4D97-AF65-F5344CB8AC3E}">
        <p14:creationId xmlns:p14="http://schemas.microsoft.com/office/powerpoint/2010/main" val="2053961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4</a:t>
            </a:fld>
            <a:endParaRPr lang="en-US"/>
          </a:p>
        </p:txBody>
      </p:sp>
    </p:spTree>
    <p:extLst>
      <p:ext uri="{BB962C8B-B14F-4D97-AF65-F5344CB8AC3E}">
        <p14:creationId xmlns:p14="http://schemas.microsoft.com/office/powerpoint/2010/main" val="470161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Doubled up does not align with HUD’s definition. Advocacy happening on a national level to change this. Our most unstable homes, no legal rights as in case of house fire where everything was lost, and these situations can go sideways quickly due to often overcrowded conditions at the homes. </a:t>
            </a:r>
          </a:p>
          <a:p>
            <a:pPr marL="171450" indent="-171450">
              <a:buFont typeface="Arial" panose="020B0604020202020204" pitchFamily="34" charset="0"/>
              <a:buChar char="•"/>
            </a:pPr>
            <a:r>
              <a:rPr lang="en-US" dirty="0"/>
              <a:t>Motels/Hotels also does not align with HUD unless it’s being paid for by an agency. We are seeing more families living long term in motels, difficult cycle to get out of due to the cost, more expensive to eat due to lack of full kitchens and refrigerators. </a:t>
            </a:r>
          </a:p>
          <a:p>
            <a:pPr marL="171450" indent="-171450">
              <a:buFont typeface="Arial" panose="020B0604020202020204" pitchFamily="34" charset="0"/>
              <a:buChar char="•"/>
            </a:pPr>
            <a:r>
              <a:rPr lang="en-US" dirty="0"/>
              <a:t>Substandard can be doubled up, youth and families in sheds, garages, inadequate space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5</a:t>
            </a:fld>
            <a:endParaRPr lang="en-US"/>
          </a:p>
        </p:txBody>
      </p:sp>
    </p:spTree>
    <p:extLst>
      <p:ext uri="{BB962C8B-B14F-4D97-AF65-F5344CB8AC3E}">
        <p14:creationId xmlns:p14="http://schemas.microsoft.com/office/powerpoint/2010/main" val="3447215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i="0" dirty="0">
                <a:solidFill>
                  <a:srgbClr val="000000"/>
                </a:solidFill>
                <a:effectLst/>
                <a:latin typeface="Open Sans" panose="020B0606030504020204" pitchFamily="34" charset="0"/>
              </a:rPr>
              <a:t>Won’t self disclose due to fear of child welfare or cannot access services on their own due to age restrictions</a:t>
            </a:r>
            <a:endParaRPr lang="en-US" b="0" i="0" u="none" strike="noStrike" dirty="0">
              <a:solidFill>
                <a:srgbClr val="000000"/>
              </a:solidFill>
              <a:effectLst/>
              <a:latin typeface="Open Sans" panose="020B0606030504020204" pitchFamily="34" charset="0"/>
              <a:hlinkClick r:id="rId3"/>
            </a:endParaRPr>
          </a:p>
          <a:p>
            <a:pPr marL="171450" indent="-171450">
              <a:buFont typeface="Arial" panose="020B0604020202020204" pitchFamily="34" charset="0"/>
              <a:buChar char="•"/>
            </a:pPr>
            <a:r>
              <a:rPr lang="en-US" b="0" i="0" u="none" strike="noStrike" dirty="0">
                <a:solidFill>
                  <a:srgbClr val="8A2F89"/>
                </a:solidFill>
                <a:effectLst/>
                <a:latin typeface="Open Sans" panose="020B0606030504020204" pitchFamily="34" charset="0"/>
              </a:rPr>
              <a:t>National research: </a:t>
            </a:r>
            <a:r>
              <a:rPr lang="en-US" b="0" i="0" dirty="0">
                <a:solidFill>
                  <a:srgbClr val="000000"/>
                </a:solidFill>
                <a:effectLst/>
                <a:latin typeface="Open Sans" panose="020B0606030504020204" pitchFamily="34" charset="0"/>
              </a:rPr>
              <a:t>30% of unaccompanied homeless youth were sexually abused in their homes, 50% were abused physically and an estimated </a:t>
            </a:r>
            <a:r>
              <a:rPr lang="en-US" b="0" i="0" u="none" strike="noStrike" dirty="0">
                <a:solidFill>
                  <a:srgbClr val="8A2F89"/>
                </a:solidFill>
                <a:effectLst/>
                <a:latin typeface="Open Sans" panose="020B0606030504020204" pitchFamily="34" charset="0"/>
              </a:rPr>
              <a:t>1/3 of UHY </a:t>
            </a:r>
            <a:r>
              <a:rPr lang="en-US" b="0" i="0" dirty="0">
                <a:solidFill>
                  <a:srgbClr val="000000"/>
                </a:solidFill>
                <a:effectLst/>
                <a:latin typeface="Open Sans" panose="020B0606030504020204" pitchFamily="34" charset="0"/>
              </a:rPr>
              <a:t>identify as </a:t>
            </a:r>
            <a:r>
              <a:rPr lang="en-US" b="0" i="0" dirty="0">
                <a:solidFill>
                  <a:srgbClr val="1F1F1F"/>
                </a:solidFill>
                <a:effectLst/>
                <a:latin typeface="Google Sans"/>
              </a:rPr>
              <a:t>LGBTQ+</a:t>
            </a:r>
            <a:endParaRPr lang="en-US" b="0" i="0" dirty="0">
              <a:solidFill>
                <a:srgbClr val="000000"/>
              </a:solidFill>
              <a:effectLst/>
              <a:latin typeface="Open Sans" panose="020B0606030504020204" pitchFamily="34" charset="0"/>
            </a:endParaRPr>
          </a:p>
          <a:p>
            <a:pPr marL="171450" indent="-171450">
              <a:buFont typeface="Arial" panose="020B0604020202020204" pitchFamily="34" charset="0"/>
              <a:buChar char="•"/>
            </a:pPr>
            <a:r>
              <a:rPr lang="en-US" b="0" i="0" dirty="0">
                <a:solidFill>
                  <a:srgbClr val="000000"/>
                </a:solidFill>
                <a:effectLst/>
                <a:latin typeface="Open Sans" panose="020B0606030504020204" pitchFamily="34" charset="0"/>
              </a:rPr>
              <a:t>Homelessness is associated with </a:t>
            </a:r>
            <a:r>
              <a:rPr lang="en-US" b="0" i="0" u="none" strike="noStrike" dirty="0">
                <a:solidFill>
                  <a:srgbClr val="8A2F89"/>
                </a:solidFill>
                <a:effectLst/>
                <a:latin typeface="Open Sans" panose="020B0606030504020204" pitchFamily="34" charset="0"/>
                <a:hlinkClick r:id="rId4"/>
              </a:rPr>
              <a:t>an 87% likelihood of dropping out of school</a:t>
            </a:r>
            <a:endParaRPr lang="en-US" b="0" i="0" u="none" strike="noStrike" dirty="0">
              <a:solidFill>
                <a:srgbClr val="8A2F89"/>
              </a:solidFill>
              <a:effectLst/>
              <a:latin typeface="Open Sans" panose="020B0606030504020204" pitchFamily="34" charset="0"/>
            </a:endParaRPr>
          </a:p>
          <a:p>
            <a:pPr marL="171450" indent="-171450">
              <a:buFont typeface="Arial" panose="020B0604020202020204" pitchFamily="34" charset="0"/>
              <a:buChar char="•"/>
            </a:pPr>
            <a:r>
              <a:rPr lang="en-US" dirty="0"/>
              <a:t>Unaccompanied homeless youth consistently report family dysfunction as a primary reason they no longer live at home. Family problems often include issues related to parental substance abuse, pregnancy and sexual activity or orientation. In addition, parental neglect and abuse (emotional, physical or sexual), incarceration, illness, deportation or death can lead to youth being on their own. Many youth experience homelessness after running away from a foster care placement or aging out of foster care.</a:t>
            </a:r>
          </a:p>
        </p:txBody>
      </p:sp>
      <p:sp>
        <p:nvSpPr>
          <p:cNvPr id="4" name="Slide Number Placeholder 3"/>
          <p:cNvSpPr>
            <a:spLocks noGrp="1"/>
          </p:cNvSpPr>
          <p:nvPr>
            <p:ph type="sldNum" sz="quarter" idx="5"/>
          </p:nvPr>
        </p:nvSpPr>
        <p:spPr/>
        <p:txBody>
          <a:bodyPr/>
          <a:lstStyle/>
          <a:p>
            <a:fld id="{935BF0DE-DB7E-D946-9632-84770A419343}" type="slidenum">
              <a:rPr lang="en-US" smtClean="0"/>
              <a:t>6</a:t>
            </a:fld>
            <a:endParaRPr lang="en-US"/>
          </a:p>
        </p:txBody>
      </p:sp>
    </p:spTree>
    <p:extLst>
      <p:ext uri="{BB962C8B-B14F-4D97-AF65-F5344CB8AC3E}">
        <p14:creationId xmlns:p14="http://schemas.microsoft.com/office/powerpoint/2010/main" val="1639075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 MKV Liaison also acts as the Foster Care Point of Contact as the roles align – assisting with enrollment and transportation </a:t>
            </a:r>
          </a:p>
        </p:txBody>
      </p:sp>
      <p:sp>
        <p:nvSpPr>
          <p:cNvPr id="4" name="Slide Number Placeholder 3"/>
          <p:cNvSpPr>
            <a:spLocks noGrp="1"/>
          </p:cNvSpPr>
          <p:nvPr>
            <p:ph type="sldNum" sz="quarter" idx="5"/>
          </p:nvPr>
        </p:nvSpPr>
        <p:spPr/>
        <p:txBody>
          <a:bodyPr/>
          <a:lstStyle/>
          <a:p>
            <a:fld id="{935BF0DE-DB7E-D946-9632-84770A419343}" type="slidenum">
              <a:rPr lang="en-US" smtClean="0"/>
              <a:t>7</a:t>
            </a:fld>
            <a:endParaRPr lang="en-US"/>
          </a:p>
        </p:txBody>
      </p:sp>
    </p:spTree>
    <p:extLst>
      <p:ext uri="{BB962C8B-B14F-4D97-AF65-F5344CB8AC3E}">
        <p14:creationId xmlns:p14="http://schemas.microsoft.com/office/powerpoint/2010/main" val="1671751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Identifying includes training staff and community partners on the MKV program and eligibility, outreach</a:t>
            </a:r>
          </a:p>
          <a:p>
            <a:pPr marL="171450" indent="-171450">
              <a:buFont typeface="Arial" panose="020B0604020202020204" pitchFamily="34" charset="0"/>
              <a:buChar char="•"/>
            </a:pPr>
            <a:r>
              <a:rPr lang="en-US" dirty="0"/>
              <a:t>Difficult to have documents when you are highly mobile – parent who fled DV situation in Salem, family who had trailer broken into when camped, family who couldn’t maintain the cost of their storage unit after they lost their apartment when they could no longer afford the rent</a:t>
            </a:r>
          </a:p>
        </p:txBody>
      </p:sp>
      <p:sp>
        <p:nvSpPr>
          <p:cNvPr id="4" name="Slide Number Placeholder 3"/>
          <p:cNvSpPr>
            <a:spLocks noGrp="1"/>
          </p:cNvSpPr>
          <p:nvPr>
            <p:ph type="sldNum" sz="quarter" idx="5"/>
          </p:nvPr>
        </p:nvSpPr>
        <p:spPr/>
        <p:txBody>
          <a:bodyPr/>
          <a:lstStyle/>
          <a:p>
            <a:fld id="{935BF0DE-DB7E-D946-9632-84770A419343}" type="slidenum">
              <a:rPr lang="en-US" smtClean="0"/>
              <a:t>8</a:t>
            </a:fld>
            <a:endParaRPr lang="en-US"/>
          </a:p>
        </p:txBody>
      </p:sp>
    </p:spTree>
    <p:extLst>
      <p:ext uri="{BB962C8B-B14F-4D97-AF65-F5344CB8AC3E}">
        <p14:creationId xmlns:p14="http://schemas.microsoft.com/office/powerpoint/2010/main" val="2003977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indent="-171450">
              <a:buFont typeface="Arial" panose="020B0604020202020204" pitchFamily="34" charset="0"/>
              <a:buChar char="•"/>
            </a:pPr>
            <a:r>
              <a:rPr lang="en-US" dirty="0"/>
              <a:t>Transportation is a large piece of what I do – school of origin vs school of residence, students lose educational ground with each signification school change, anxiety about changing, relationships lost with adults and peers</a:t>
            </a:r>
          </a:p>
          <a:p>
            <a:pPr marL="171450" indent="-171450">
              <a:buFont typeface="Arial" panose="020B0604020202020204" pitchFamily="34" charset="0"/>
              <a:buChar char="•"/>
            </a:pPr>
            <a:r>
              <a:rPr lang="en-US" dirty="0"/>
              <a:t>Parents who experienced homelessness as a child will share that they attended 10, 11, 15 different schools while growing up</a:t>
            </a:r>
          </a:p>
          <a:p>
            <a:pPr marL="628650" lvl="1" indent="-171450">
              <a:buFont typeface="Arial" panose="020B0604020202020204" pitchFamily="34" charset="0"/>
              <a:buChar char="•"/>
            </a:pPr>
            <a:r>
              <a:rPr lang="en-US" dirty="0"/>
              <a:t>family at BI, chronic homelessness/SPED, Stepping Stones to Healy Heights - student made great strides at NSE</a:t>
            </a:r>
          </a:p>
          <a:p>
            <a:pPr marL="171450" lvl="0" indent="-171450">
              <a:buFont typeface="Arial" panose="020B0604020202020204" pitchFamily="34" charset="0"/>
              <a:buChar char="•"/>
            </a:pPr>
            <a:r>
              <a:rPr lang="en-US" dirty="0"/>
              <a:t>need to be able to access students  and cannot drive bus down dirt, unimproved roads</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935BF0DE-DB7E-D946-9632-84770A419343}" type="slidenum">
              <a:rPr lang="en-US" smtClean="0"/>
              <a:t>9</a:t>
            </a:fld>
            <a:endParaRPr lang="en-US"/>
          </a:p>
        </p:txBody>
      </p:sp>
    </p:spTree>
    <p:extLst>
      <p:ext uri="{BB962C8B-B14F-4D97-AF65-F5344CB8AC3E}">
        <p14:creationId xmlns:p14="http://schemas.microsoft.com/office/powerpoint/2010/main" val="131004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97E8EC-CF5E-0E44-955F-6EE12A69C6F6}" type="datetimeFigureOut">
              <a:rPr lang="en-US" smtClean="0"/>
              <a:t>9/12/24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5AB4ACFA-FFE5-E146-B8B6-28A223286C18}"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991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97E8EC-CF5E-0E44-955F-6EE12A69C6F6}"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4ACFA-FFE5-E146-B8B6-28A223286C18}"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2955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97E8EC-CF5E-0E44-955F-6EE12A69C6F6}"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4ACFA-FFE5-E146-B8B6-28A223286C18}"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25157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cxnSp>
        <p:nvCxnSpPr>
          <p:cNvPr id="17" name="Google Shape;17;p21"/>
          <p:cNvCxnSpPr/>
          <p:nvPr/>
        </p:nvCxnSpPr>
        <p:spPr>
          <a:xfrm>
            <a:off x="3303632" y="554200"/>
            <a:ext cx="8325600" cy="0"/>
          </a:xfrm>
          <a:prstGeom prst="straightConnector1">
            <a:avLst/>
          </a:prstGeom>
          <a:noFill/>
          <a:ln w="38100" cap="flat" cmpd="sng">
            <a:solidFill>
              <a:schemeClr val="dk2"/>
            </a:solidFill>
            <a:prstDash val="solid"/>
            <a:round/>
            <a:headEnd type="none" w="sm" len="sm"/>
            <a:tailEnd type="none" w="sm" len="sm"/>
          </a:ln>
        </p:spPr>
      </p:cxnSp>
      <p:cxnSp>
        <p:nvCxnSpPr>
          <p:cNvPr id="18" name="Google Shape;18;p21"/>
          <p:cNvCxnSpPr/>
          <p:nvPr/>
        </p:nvCxnSpPr>
        <p:spPr>
          <a:xfrm>
            <a:off x="3303632" y="6320000"/>
            <a:ext cx="8325600" cy="0"/>
          </a:xfrm>
          <a:prstGeom prst="straightConnector1">
            <a:avLst/>
          </a:prstGeom>
          <a:noFill/>
          <a:ln w="19050" cap="flat" cmpd="sng">
            <a:solidFill>
              <a:schemeClr val="dk2"/>
            </a:solidFill>
            <a:prstDash val="solid"/>
            <a:round/>
            <a:headEnd type="none" w="sm" len="sm"/>
            <a:tailEnd type="none" w="sm" len="sm"/>
          </a:ln>
        </p:spPr>
      </p:cxnSp>
      <p:cxnSp>
        <p:nvCxnSpPr>
          <p:cNvPr id="19" name="Google Shape;19;p21"/>
          <p:cNvCxnSpPr/>
          <p:nvPr/>
        </p:nvCxnSpPr>
        <p:spPr>
          <a:xfrm>
            <a:off x="566931" y="554200"/>
            <a:ext cx="244400" cy="0"/>
          </a:xfrm>
          <a:prstGeom prst="straightConnector1">
            <a:avLst/>
          </a:prstGeom>
          <a:noFill/>
          <a:ln w="19050" cap="flat" cmpd="sng">
            <a:solidFill>
              <a:schemeClr val="dk2"/>
            </a:solidFill>
            <a:prstDash val="solid"/>
            <a:round/>
            <a:headEnd type="none" w="sm" len="sm"/>
            <a:tailEnd type="none" w="sm" len="sm"/>
          </a:ln>
        </p:spPr>
      </p:cxnSp>
      <p:sp>
        <p:nvSpPr>
          <p:cNvPr id="20" name="Google Shape;20;p21"/>
          <p:cNvSpPr txBox="1">
            <a:spLocks noGrp="1"/>
          </p:cNvSpPr>
          <p:nvPr>
            <p:ph type="title"/>
          </p:nvPr>
        </p:nvSpPr>
        <p:spPr>
          <a:xfrm>
            <a:off x="3200333" y="767933"/>
            <a:ext cx="8428800" cy="8472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1" name="Google Shape;21;p21"/>
          <p:cNvSpPr txBox="1">
            <a:spLocks noGrp="1"/>
          </p:cNvSpPr>
          <p:nvPr>
            <p:ph type="body" idx="1"/>
          </p:nvPr>
        </p:nvSpPr>
        <p:spPr>
          <a:xfrm>
            <a:off x="3213483" y="2127701"/>
            <a:ext cx="8428800" cy="4003200"/>
          </a:xfrm>
          <a:prstGeom prst="rect">
            <a:avLst/>
          </a:prstGeom>
          <a:noFill/>
          <a:ln>
            <a:noFill/>
          </a:ln>
        </p:spPr>
        <p:txBody>
          <a:bodyPr spcFirstLastPara="1" wrap="square" lIns="91425" tIns="91425" rIns="91425" bIns="91425" anchor="t" anchorCtr="0">
            <a:norm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0"/>
              </a:spcBef>
              <a:spcAft>
                <a:spcPts val="0"/>
              </a:spcAft>
              <a:buSzPts val="1400"/>
              <a:buChar char="○"/>
              <a:defRPr/>
            </a:lvl2pPr>
            <a:lvl3pPr marL="1828754" lvl="2" indent="-423323" algn="l">
              <a:lnSpc>
                <a:spcPct val="115000"/>
              </a:lnSpc>
              <a:spcBef>
                <a:spcPts val="0"/>
              </a:spcBef>
              <a:spcAft>
                <a:spcPts val="0"/>
              </a:spcAft>
              <a:buSzPts val="1400"/>
              <a:buChar char="■"/>
              <a:defRPr/>
            </a:lvl3pPr>
            <a:lvl4pPr marL="2438339" lvl="3" indent="-423323" algn="l">
              <a:lnSpc>
                <a:spcPct val="115000"/>
              </a:lnSpc>
              <a:spcBef>
                <a:spcPts val="0"/>
              </a:spcBef>
              <a:spcAft>
                <a:spcPts val="0"/>
              </a:spcAft>
              <a:buSzPts val="1400"/>
              <a:buChar char="●"/>
              <a:defRPr/>
            </a:lvl4pPr>
            <a:lvl5pPr marL="3047924" lvl="4" indent="-423323" algn="l">
              <a:lnSpc>
                <a:spcPct val="115000"/>
              </a:lnSpc>
              <a:spcBef>
                <a:spcPts val="0"/>
              </a:spcBef>
              <a:spcAft>
                <a:spcPts val="0"/>
              </a:spcAft>
              <a:buSzPts val="1400"/>
              <a:buChar char="○"/>
              <a:defRPr/>
            </a:lvl5pPr>
            <a:lvl6pPr marL="3657509" lvl="5" indent="-423323" algn="l">
              <a:lnSpc>
                <a:spcPct val="115000"/>
              </a:lnSpc>
              <a:spcBef>
                <a:spcPts val="0"/>
              </a:spcBef>
              <a:spcAft>
                <a:spcPts val="0"/>
              </a:spcAft>
              <a:buSzPts val="1400"/>
              <a:buChar char="■"/>
              <a:defRPr/>
            </a:lvl6pPr>
            <a:lvl7pPr marL="4267093" lvl="6" indent="-423323" algn="l">
              <a:lnSpc>
                <a:spcPct val="115000"/>
              </a:lnSpc>
              <a:spcBef>
                <a:spcPts val="0"/>
              </a:spcBef>
              <a:spcAft>
                <a:spcPts val="0"/>
              </a:spcAft>
              <a:buSzPts val="1400"/>
              <a:buChar char="●"/>
              <a:defRPr/>
            </a:lvl7pPr>
            <a:lvl8pPr marL="4876678" lvl="7" indent="-423323" algn="l">
              <a:lnSpc>
                <a:spcPct val="115000"/>
              </a:lnSpc>
              <a:spcBef>
                <a:spcPts val="0"/>
              </a:spcBef>
              <a:spcAft>
                <a:spcPts val="0"/>
              </a:spcAft>
              <a:buSzPts val="1400"/>
              <a:buChar char="○"/>
              <a:defRPr/>
            </a:lvl8pPr>
            <a:lvl9pPr marL="5486263" lvl="8" indent="-423323" algn="l">
              <a:lnSpc>
                <a:spcPct val="115000"/>
              </a:lnSpc>
              <a:spcBef>
                <a:spcPts val="0"/>
              </a:spcBef>
              <a:spcAft>
                <a:spcPts val="0"/>
              </a:spcAft>
              <a:buSzPts val="1400"/>
              <a:buChar char="■"/>
              <a:defRPr/>
            </a:lvl9pPr>
          </a:lstStyle>
          <a:p>
            <a:endParaRPr/>
          </a:p>
        </p:txBody>
      </p:sp>
      <p:sp>
        <p:nvSpPr>
          <p:cNvPr id="22" name="Google Shape;22;p21"/>
          <p:cNvSpPr txBox="1">
            <a:spLocks noGrp="1"/>
          </p:cNvSpPr>
          <p:nvPr>
            <p:ph type="sldNum" idx="12"/>
          </p:nvPr>
        </p:nvSpPr>
        <p:spPr>
          <a:xfrm>
            <a:off x="11330665" y="6251679"/>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Lato"/>
                <a:ea typeface="Lato"/>
                <a:cs typeface="Lato"/>
                <a:sym typeface="La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94431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97E8EC-CF5E-0E44-955F-6EE12A69C6F6}"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4ACFA-FFE5-E146-B8B6-28A223286C18}"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413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97E8EC-CF5E-0E44-955F-6EE12A69C6F6}" type="datetimeFigureOut">
              <a:rPr lang="en-US" smtClean="0"/>
              <a:t>9/12/24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4ACFA-FFE5-E146-B8B6-28A223286C18}"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0642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97E8EC-CF5E-0E44-955F-6EE12A69C6F6}"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4ACFA-FFE5-E146-B8B6-28A223286C18}"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3261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97E8EC-CF5E-0E44-955F-6EE12A69C6F6}" type="datetimeFigureOut">
              <a:rPr lang="en-US" smtClean="0"/>
              <a:t>9/12/24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4ACFA-FFE5-E146-B8B6-28A223286C18}"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1583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97E8EC-CF5E-0E44-955F-6EE12A69C6F6}" type="datetimeFigureOut">
              <a:rPr lang="en-US" smtClean="0"/>
              <a:t>9/12/24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4ACFA-FFE5-E146-B8B6-28A223286C18}"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641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97E8EC-CF5E-0E44-955F-6EE12A69C6F6}" type="datetimeFigureOut">
              <a:rPr lang="en-US" smtClean="0"/>
              <a:t>9/12/24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4ACFA-FFE5-E146-B8B6-28A223286C18}" type="slidenum">
              <a:rPr lang="en-US" smtClean="0"/>
              <a:t>‹#›</a:t>
            </a:fld>
            <a:endParaRPr lang="en-US"/>
          </a:p>
        </p:txBody>
      </p:sp>
    </p:spTree>
    <p:extLst>
      <p:ext uri="{BB962C8B-B14F-4D97-AF65-F5344CB8AC3E}">
        <p14:creationId xmlns:p14="http://schemas.microsoft.com/office/powerpoint/2010/main" val="3646519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97E8EC-CF5E-0E44-955F-6EE12A69C6F6}" type="datetimeFigureOut">
              <a:rPr lang="en-US" smtClean="0"/>
              <a:t>9/12/24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4ACFA-FFE5-E146-B8B6-28A223286C18}"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7540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697E8EC-CF5E-0E44-955F-6EE12A69C6F6}" type="datetimeFigureOut">
              <a:rPr lang="en-US" smtClean="0"/>
              <a:t>9/12/24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5AB4ACFA-FFE5-E146-B8B6-28A223286C18}"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332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697E8EC-CF5E-0E44-955F-6EE12A69C6F6}" type="datetimeFigureOut">
              <a:rPr lang="en-US" smtClean="0"/>
              <a:t>9/12/24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AB4ACFA-FFE5-E146-B8B6-28A223286C18}"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2312149"/>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59F73-AB2B-FD24-AB59-C06DDC42C67D}"/>
              </a:ext>
            </a:extLst>
          </p:cNvPr>
          <p:cNvSpPr>
            <a:spLocks noGrp="1"/>
          </p:cNvSpPr>
          <p:nvPr>
            <p:ph type="ctrTitle"/>
          </p:nvPr>
        </p:nvSpPr>
        <p:spPr/>
        <p:txBody>
          <a:bodyPr>
            <a:normAutofit/>
          </a:bodyPr>
          <a:lstStyle/>
          <a:p>
            <a:r>
              <a:rPr lang="en-US" dirty="0"/>
              <a:t>Public education </a:t>
            </a:r>
            <a:r>
              <a:rPr lang="en-US" sz="4400" dirty="0"/>
              <a:t>for children and youth experiencing homelessness</a:t>
            </a:r>
          </a:p>
        </p:txBody>
      </p:sp>
      <p:sp>
        <p:nvSpPr>
          <p:cNvPr id="3" name="Subtitle 2">
            <a:extLst>
              <a:ext uri="{FF2B5EF4-FFF2-40B4-BE49-F238E27FC236}">
                <a16:creationId xmlns:a16="http://schemas.microsoft.com/office/drawing/2014/main" id="{0A8C8181-AA28-6B36-6490-27EDAD450C45}"/>
              </a:ext>
            </a:extLst>
          </p:cNvPr>
          <p:cNvSpPr>
            <a:spLocks noGrp="1"/>
          </p:cNvSpPr>
          <p:nvPr>
            <p:ph type="subTitle" idx="1"/>
          </p:nvPr>
        </p:nvSpPr>
        <p:spPr>
          <a:xfrm>
            <a:off x="2417780" y="3756991"/>
            <a:ext cx="8714046" cy="1441174"/>
          </a:xfrm>
        </p:spPr>
        <p:txBody>
          <a:bodyPr/>
          <a:lstStyle/>
          <a:p>
            <a:r>
              <a:rPr lang="en-US" dirty="0"/>
              <a:t>Sandy Schmidt</a:t>
            </a:r>
          </a:p>
          <a:p>
            <a:r>
              <a:rPr lang="en-US" dirty="0" err="1"/>
              <a:t>Mckinney</a:t>
            </a:r>
            <a:r>
              <a:rPr lang="en-US" dirty="0"/>
              <a:t> </a:t>
            </a:r>
            <a:r>
              <a:rPr lang="en-US" dirty="0" err="1"/>
              <a:t>vento</a:t>
            </a:r>
            <a:r>
              <a:rPr lang="en-US" dirty="0"/>
              <a:t> liaison + foster care point of contact</a:t>
            </a:r>
          </a:p>
          <a:p>
            <a:r>
              <a:rPr lang="en-US" dirty="0"/>
              <a:t>Bend </a:t>
            </a:r>
            <a:r>
              <a:rPr lang="en-US" dirty="0" err="1"/>
              <a:t>laPine</a:t>
            </a:r>
            <a:r>
              <a:rPr lang="en-US" dirty="0"/>
              <a:t> school district</a:t>
            </a:r>
          </a:p>
          <a:p>
            <a:endParaRPr lang="en-US" dirty="0"/>
          </a:p>
          <a:p>
            <a:endParaRPr lang="en-US" dirty="0"/>
          </a:p>
        </p:txBody>
      </p:sp>
    </p:spTree>
    <p:extLst>
      <p:ext uri="{BB962C8B-B14F-4D97-AF65-F5344CB8AC3E}">
        <p14:creationId xmlns:p14="http://schemas.microsoft.com/office/powerpoint/2010/main" val="915636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E9070-868D-86A5-217A-7DC0CB05CEF7}"/>
              </a:ext>
            </a:extLst>
          </p:cNvPr>
          <p:cNvSpPr>
            <a:spLocks noGrp="1"/>
          </p:cNvSpPr>
          <p:nvPr>
            <p:ph type="title"/>
          </p:nvPr>
        </p:nvSpPr>
        <p:spPr/>
        <p:txBody>
          <a:bodyPr/>
          <a:lstStyle/>
          <a:p>
            <a:r>
              <a:rPr lang="en-US" dirty="0" err="1"/>
              <a:t>Mckinney</a:t>
            </a:r>
            <a:r>
              <a:rPr lang="en-US" dirty="0"/>
              <a:t> </a:t>
            </a:r>
            <a:r>
              <a:rPr lang="en-US" dirty="0" err="1"/>
              <a:t>vento</a:t>
            </a:r>
            <a:r>
              <a:rPr lang="en-US" dirty="0"/>
              <a:t> at Bend </a:t>
            </a:r>
            <a:r>
              <a:rPr lang="en-US" dirty="0" err="1"/>
              <a:t>lapine</a:t>
            </a:r>
            <a:endParaRPr lang="en-US" dirty="0"/>
          </a:p>
        </p:txBody>
      </p:sp>
    </p:spTree>
    <p:extLst>
      <p:ext uri="{BB962C8B-B14F-4D97-AF65-F5344CB8AC3E}">
        <p14:creationId xmlns:p14="http://schemas.microsoft.com/office/powerpoint/2010/main" val="2878374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a:extLst>
            <a:ext uri="{FF2B5EF4-FFF2-40B4-BE49-F238E27FC236}">
              <a16:creationId xmlns:a16="http://schemas.microsoft.com/office/drawing/2014/main" id="{98DD116D-3294-3904-260F-4F43DDE5E5B2}"/>
            </a:ext>
          </a:extLst>
        </p:cNvPr>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D96EAC9-38E8-2C09-1A4F-A2BAF3D83818}"/>
              </a:ext>
            </a:extLst>
          </p:cNvPr>
          <p:cNvGraphicFramePr>
            <a:graphicFrameLocks/>
          </p:cNvGraphicFramePr>
          <p:nvPr/>
        </p:nvGraphicFramePr>
        <p:xfrm>
          <a:off x="1762299" y="786940"/>
          <a:ext cx="8478981" cy="50541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7698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0D2DC-88F4-9C1A-EB80-35F7999507DD}"/>
              </a:ext>
            </a:extLst>
          </p:cNvPr>
          <p:cNvSpPr>
            <a:spLocks noGrp="1"/>
          </p:cNvSpPr>
          <p:nvPr>
            <p:ph type="title"/>
          </p:nvPr>
        </p:nvSpPr>
        <p:spPr>
          <a:xfrm>
            <a:off x="2050474" y="767933"/>
            <a:ext cx="9578660" cy="847200"/>
          </a:xfrm>
        </p:spPr>
        <p:txBody>
          <a:bodyPr>
            <a:normAutofit/>
          </a:bodyPr>
          <a:lstStyle/>
          <a:p>
            <a:r>
              <a:rPr lang="en-US" dirty="0"/>
              <a:t>2023-24 MKV Data for Bend La Pine</a:t>
            </a:r>
          </a:p>
        </p:txBody>
      </p:sp>
      <p:graphicFrame>
        <p:nvGraphicFramePr>
          <p:cNvPr id="4" name="Table 3">
            <a:extLst>
              <a:ext uri="{FF2B5EF4-FFF2-40B4-BE49-F238E27FC236}">
                <a16:creationId xmlns:a16="http://schemas.microsoft.com/office/drawing/2014/main" id="{0DE79C3A-07D9-2BBD-21F8-3D709A0F0838}"/>
              </a:ext>
            </a:extLst>
          </p:cNvPr>
          <p:cNvGraphicFramePr>
            <a:graphicFrameLocks noGrp="1"/>
          </p:cNvGraphicFramePr>
          <p:nvPr>
            <p:extLst>
              <p:ext uri="{D42A27DB-BD31-4B8C-83A1-F6EECF244321}">
                <p14:modId xmlns:p14="http://schemas.microsoft.com/office/powerpoint/2010/main" val="741585814"/>
              </p:ext>
            </p:extLst>
          </p:nvPr>
        </p:nvGraphicFramePr>
        <p:xfrm>
          <a:off x="1881715" y="1800321"/>
          <a:ext cx="8428567" cy="1347255"/>
        </p:xfrm>
        <a:graphic>
          <a:graphicData uri="http://schemas.openxmlformats.org/drawingml/2006/table">
            <a:tbl>
              <a:tblPr>
                <a:tableStyleId>{5C22544A-7EE6-4342-B048-85BDC9FD1C3A}</a:tableStyleId>
              </a:tblPr>
              <a:tblGrid>
                <a:gridCol w="2283764">
                  <a:extLst>
                    <a:ext uri="{9D8B030D-6E8A-4147-A177-3AD203B41FA5}">
                      <a16:colId xmlns:a16="http://schemas.microsoft.com/office/drawing/2014/main" val="3421381575"/>
                    </a:ext>
                  </a:extLst>
                </a:gridCol>
                <a:gridCol w="690059">
                  <a:extLst>
                    <a:ext uri="{9D8B030D-6E8A-4147-A177-3AD203B41FA5}">
                      <a16:colId xmlns:a16="http://schemas.microsoft.com/office/drawing/2014/main" val="3251184518"/>
                    </a:ext>
                  </a:extLst>
                </a:gridCol>
                <a:gridCol w="607908">
                  <a:extLst>
                    <a:ext uri="{9D8B030D-6E8A-4147-A177-3AD203B41FA5}">
                      <a16:colId xmlns:a16="http://schemas.microsoft.com/office/drawing/2014/main" val="1070958405"/>
                    </a:ext>
                  </a:extLst>
                </a:gridCol>
                <a:gridCol w="361459">
                  <a:extLst>
                    <a:ext uri="{9D8B030D-6E8A-4147-A177-3AD203B41FA5}">
                      <a16:colId xmlns:a16="http://schemas.microsoft.com/office/drawing/2014/main" val="2614024440"/>
                    </a:ext>
                  </a:extLst>
                </a:gridCol>
                <a:gridCol w="345029">
                  <a:extLst>
                    <a:ext uri="{9D8B030D-6E8A-4147-A177-3AD203B41FA5}">
                      <a16:colId xmlns:a16="http://schemas.microsoft.com/office/drawing/2014/main" val="4264186300"/>
                    </a:ext>
                  </a:extLst>
                </a:gridCol>
                <a:gridCol w="345029">
                  <a:extLst>
                    <a:ext uri="{9D8B030D-6E8A-4147-A177-3AD203B41FA5}">
                      <a16:colId xmlns:a16="http://schemas.microsoft.com/office/drawing/2014/main" val="3246855929"/>
                    </a:ext>
                  </a:extLst>
                </a:gridCol>
                <a:gridCol w="345029">
                  <a:extLst>
                    <a:ext uri="{9D8B030D-6E8A-4147-A177-3AD203B41FA5}">
                      <a16:colId xmlns:a16="http://schemas.microsoft.com/office/drawing/2014/main" val="4155163162"/>
                    </a:ext>
                  </a:extLst>
                </a:gridCol>
                <a:gridCol w="345029">
                  <a:extLst>
                    <a:ext uri="{9D8B030D-6E8A-4147-A177-3AD203B41FA5}">
                      <a16:colId xmlns:a16="http://schemas.microsoft.com/office/drawing/2014/main" val="553113597"/>
                    </a:ext>
                  </a:extLst>
                </a:gridCol>
                <a:gridCol w="345029">
                  <a:extLst>
                    <a:ext uri="{9D8B030D-6E8A-4147-A177-3AD203B41FA5}">
                      <a16:colId xmlns:a16="http://schemas.microsoft.com/office/drawing/2014/main" val="1318094049"/>
                    </a:ext>
                  </a:extLst>
                </a:gridCol>
                <a:gridCol w="345029">
                  <a:extLst>
                    <a:ext uri="{9D8B030D-6E8A-4147-A177-3AD203B41FA5}">
                      <a16:colId xmlns:a16="http://schemas.microsoft.com/office/drawing/2014/main" val="1468971342"/>
                    </a:ext>
                  </a:extLst>
                </a:gridCol>
                <a:gridCol w="345029">
                  <a:extLst>
                    <a:ext uri="{9D8B030D-6E8A-4147-A177-3AD203B41FA5}">
                      <a16:colId xmlns:a16="http://schemas.microsoft.com/office/drawing/2014/main" val="446991530"/>
                    </a:ext>
                  </a:extLst>
                </a:gridCol>
                <a:gridCol w="345029">
                  <a:extLst>
                    <a:ext uri="{9D8B030D-6E8A-4147-A177-3AD203B41FA5}">
                      <a16:colId xmlns:a16="http://schemas.microsoft.com/office/drawing/2014/main" val="3660182110"/>
                    </a:ext>
                  </a:extLst>
                </a:gridCol>
                <a:gridCol w="345029">
                  <a:extLst>
                    <a:ext uri="{9D8B030D-6E8A-4147-A177-3AD203B41FA5}">
                      <a16:colId xmlns:a16="http://schemas.microsoft.com/office/drawing/2014/main" val="2758062222"/>
                    </a:ext>
                  </a:extLst>
                </a:gridCol>
                <a:gridCol w="345029">
                  <a:extLst>
                    <a:ext uri="{9D8B030D-6E8A-4147-A177-3AD203B41FA5}">
                      <a16:colId xmlns:a16="http://schemas.microsoft.com/office/drawing/2014/main" val="920855617"/>
                    </a:ext>
                  </a:extLst>
                </a:gridCol>
                <a:gridCol w="345029">
                  <a:extLst>
                    <a:ext uri="{9D8B030D-6E8A-4147-A177-3AD203B41FA5}">
                      <a16:colId xmlns:a16="http://schemas.microsoft.com/office/drawing/2014/main" val="2900840249"/>
                    </a:ext>
                  </a:extLst>
                </a:gridCol>
                <a:gridCol w="345029">
                  <a:extLst>
                    <a:ext uri="{9D8B030D-6E8A-4147-A177-3AD203B41FA5}">
                      <a16:colId xmlns:a16="http://schemas.microsoft.com/office/drawing/2014/main" val="1282258582"/>
                    </a:ext>
                  </a:extLst>
                </a:gridCol>
                <a:gridCol w="345029">
                  <a:extLst>
                    <a:ext uri="{9D8B030D-6E8A-4147-A177-3AD203B41FA5}">
                      <a16:colId xmlns:a16="http://schemas.microsoft.com/office/drawing/2014/main" val="3538285638"/>
                    </a:ext>
                  </a:extLst>
                </a:gridCol>
              </a:tblGrid>
              <a:tr h="279309">
                <a:tc>
                  <a:txBody>
                    <a:bodyPr/>
                    <a:lstStyle/>
                    <a:p>
                      <a:pPr algn="ctr" fontAlgn="b"/>
                      <a:r>
                        <a:rPr lang="en-US" sz="1600" u="none" strike="noStrike" dirty="0">
                          <a:effectLst/>
                        </a:rPr>
                        <a:t>Level</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Totals</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PK</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KG</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1</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2</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3</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4</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5</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6</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7</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8</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9</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10</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11</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12</a:t>
                      </a:r>
                    </a:p>
                  </a:txBody>
                  <a:tcPr marL="12700" marR="12700" marT="12700" marB="0" anchor="b">
                    <a:solidFill>
                      <a:schemeClr val="accent6">
                        <a:lumMod val="40000"/>
                        <a:lumOff val="60000"/>
                      </a:schemeClr>
                    </a:solidFill>
                  </a:tcPr>
                </a:tc>
                <a:tc>
                  <a:txBody>
                    <a:bodyPr/>
                    <a:lstStyle/>
                    <a:p>
                      <a:pPr algn="ctr" fontAlgn="b"/>
                      <a:r>
                        <a:rPr lang="en-US" sz="1600" b="0" i="0" u="none" strike="noStrike" cap="none" dirty="0">
                          <a:solidFill>
                            <a:schemeClr val="dk1"/>
                          </a:solidFill>
                          <a:effectLst/>
                          <a:latin typeface="+mn-lt"/>
                          <a:ea typeface="+mn-ea"/>
                          <a:cs typeface="+mn-cs"/>
                          <a:sym typeface="Arial"/>
                        </a:rPr>
                        <a:t>TC</a:t>
                      </a:r>
                    </a:p>
                  </a:txBody>
                  <a:tcPr marL="12700" marR="12700" marT="12700" marB="0" anchor="b">
                    <a:solidFill>
                      <a:schemeClr val="accent6">
                        <a:lumMod val="40000"/>
                        <a:lumOff val="60000"/>
                      </a:schemeClr>
                    </a:solidFill>
                  </a:tcPr>
                </a:tc>
                <a:extLst>
                  <a:ext uri="{0D108BD9-81ED-4DB2-BD59-A6C34878D82A}">
                    <a16:rowId xmlns:a16="http://schemas.microsoft.com/office/drawing/2014/main" val="1561140321"/>
                  </a:ext>
                </a:extLst>
              </a:tr>
              <a:tr h="279309">
                <a:tc>
                  <a:txBody>
                    <a:bodyPr/>
                    <a:lstStyle/>
                    <a:p>
                      <a:pPr algn="ctr" fontAlgn="b"/>
                      <a:r>
                        <a:rPr lang="en-US" sz="1600" u="none" strike="noStrike" dirty="0">
                          <a:effectLst/>
                        </a:rPr>
                        <a:t>ELEM</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259</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14</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37</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39</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30</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47</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52</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40</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extLst>
                  <a:ext uri="{0D108BD9-81ED-4DB2-BD59-A6C34878D82A}">
                    <a16:rowId xmlns:a16="http://schemas.microsoft.com/office/drawing/2014/main" val="1204799138"/>
                  </a:ext>
                </a:extLst>
              </a:tr>
              <a:tr h="262879">
                <a:tc>
                  <a:txBody>
                    <a:bodyPr/>
                    <a:lstStyle/>
                    <a:p>
                      <a:pPr algn="ctr" fontAlgn="b"/>
                      <a:r>
                        <a:rPr lang="en-US" sz="1600" u="none" strike="noStrike" dirty="0">
                          <a:effectLst/>
                        </a:rPr>
                        <a:t>MS</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106</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38</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36</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32</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extLst>
                  <a:ext uri="{0D108BD9-81ED-4DB2-BD59-A6C34878D82A}">
                    <a16:rowId xmlns:a16="http://schemas.microsoft.com/office/drawing/2014/main" val="928935454"/>
                  </a:ext>
                </a:extLst>
              </a:tr>
              <a:tr h="262879">
                <a:tc>
                  <a:txBody>
                    <a:bodyPr/>
                    <a:lstStyle/>
                    <a:p>
                      <a:pPr algn="ctr" fontAlgn="b"/>
                      <a:r>
                        <a:rPr lang="en-US" sz="1600" u="none" strike="noStrike">
                          <a:effectLst/>
                        </a:rPr>
                        <a:t>HS</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178</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 </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43</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48</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36</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51</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extLst>
                  <a:ext uri="{0D108BD9-81ED-4DB2-BD59-A6C34878D82A}">
                    <a16:rowId xmlns:a16="http://schemas.microsoft.com/office/drawing/2014/main" val="4050520302"/>
                  </a:ext>
                </a:extLst>
              </a:tr>
              <a:tr h="262879">
                <a:tc>
                  <a:txBody>
                    <a:bodyPr/>
                    <a:lstStyle/>
                    <a:p>
                      <a:pPr algn="ctr" fontAlgn="b"/>
                      <a:r>
                        <a:rPr lang="en-US" sz="1600" u="none" strike="noStrike">
                          <a:effectLst/>
                        </a:rPr>
                        <a:t>District Totals</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543</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14</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37</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39</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30</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47</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52</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40</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38</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36</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32</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43</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a:effectLst/>
                        </a:rPr>
                        <a:t>48</a:t>
                      </a:r>
                      <a:endParaRPr lang="en-US" sz="1600" b="0" i="0" u="none" strike="noStrike">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36</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51</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tc>
                  <a:txBody>
                    <a:bodyPr/>
                    <a:lstStyle/>
                    <a:p>
                      <a:pPr algn="ctr" fontAlgn="b"/>
                      <a:r>
                        <a:rPr lang="en-US" sz="1600" u="none" strike="noStrike" dirty="0">
                          <a:effectLst/>
                        </a:rPr>
                        <a:t>0</a:t>
                      </a:r>
                      <a:endParaRPr lang="en-US" sz="1600" b="0" i="0" u="none" strike="noStrike" dirty="0">
                        <a:solidFill>
                          <a:srgbClr val="000000"/>
                        </a:solidFill>
                        <a:effectLst/>
                        <a:latin typeface="Arial" panose="020B0604020202020204" pitchFamily="34" charset="0"/>
                      </a:endParaRPr>
                    </a:p>
                  </a:txBody>
                  <a:tcPr marL="12323" marR="12323" marT="12323" marB="0" anchor="b">
                    <a:solidFill>
                      <a:schemeClr val="accent6">
                        <a:lumMod val="40000"/>
                        <a:lumOff val="60000"/>
                      </a:schemeClr>
                    </a:solidFill>
                  </a:tcPr>
                </a:tc>
                <a:extLst>
                  <a:ext uri="{0D108BD9-81ED-4DB2-BD59-A6C34878D82A}">
                    <a16:rowId xmlns:a16="http://schemas.microsoft.com/office/drawing/2014/main" val="1259954187"/>
                  </a:ext>
                </a:extLst>
              </a:tr>
            </a:tbl>
          </a:graphicData>
        </a:graphic>
      </p:graphicFrame>
      <p:graphicFrame>
        <p:nvGraphicFramePr>
          <p:cNvPr id="5" name="Table 4">
            <a:extLst>
              <a:ext uri="{FF2B5EF4-FFF2-40B4-BE49-F238E27FC236}">
                <a16:creationId xmlns:a16="http://schemas.microsoft.com/office/drawing/2014/main" id="{88631B60-011D-8758-9388-8087B3F5DE0B}"/>
              </a:ext>
            </a:extLst>
          </p:cNvPr>
          <p:cNvGraphicFramePr>
            <a:graphicFrameLocks noGrp="1"/>
          </p:cNvGraphicFramePr>
          <p:nvPr>
            <p:extLst>
              <p:ext uri="{D42A27DB-BD31-4B8C-83A1-F6EECF244321}">
                <p14:modId xmlns:p14="http://schemas.microsoft.com/office/powerpoint/2010/main" val="2861966094"/>
              </p:ext>
            </p:extLst>
          </p:nvPr>
        </p:nvGraphicFramePr>
        <p:xfrm>
          <a:off x="5930812" y="3710425"/>
          <a:ext cx="5181599" cy="1659466"/>
        </p:xfrm>
        <a:graphic>
          <a:graphicData uri="http://schemas.openxmlformats.org/drawingml/2006/table">
            <a:tbl>
              <a:tblPr>
                <a:tableStyleId>{5C22544A-7EE6-4342-B048-85BDC9FD1C3A}</a:tableStyleId>
              </a:tblPr>
              <a:tblGrid>
                <a:gridCol w="2915445">
                  <a:extLst>
                    <a:ext uri="{9D8B030D-6E8A-4147-A177-3AD203B41FA5}">
                      <a16:colId xmlns:a16="http://schemas.microsoft.com/office/drawing/2014/main" val="2151821027"/>
                    </a:ext>
                  </a:extLst>
                </a:gridCol>
                <a:gridCol w="1133077">
                  <a:extLst>
                    <a:ext uri="{9D8B030D-6E8A-4147-A177-3AD203B41FA5}">
                      <a16:colId xmlns:a16="http://schemas.microsoft.com/office/drawing/2014/main" val="2053741648"/>
                    </a:ext>
                  </a:extLst>
                </a:gridCol>
                <a:gridCol w="1133077">
                  <a:extLst>
                    <a:ext uri="{9D8B030D-6E8A-4147-A177-3AD203B41FA5}">
                      <a16:colId xmlns:a16="http://schemas.microsoft.com/office/drawing/2014/main" val="1925801146"/>
                    </a:ext>
                  </a:extLst>
                </a:gridCol>
              </a:tblGrid>
              <a:tr h="287867">
                <a:tc gridSpan="3">
                  <a:txBody>
                    <a:bodyPr/>
                    <a:lstStyle/>
                    <a:p>
                      <a:pPr algn="ctr" fontAlgn="b"/>
                      <a:r>
                        <a:rPr lang="en-US" sz="1600" u="none" strike="noStrike" dirty="0">
                          <a:effectLst/>
                        </a:rPr>
                        <a:t>Qualifying Factor</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437934"/>
                  </a:ext>
                </a:extLst>
              </a:tr>
              <a:tr h="287867">
                <a:tc>
                  <a:txBody>
                    <a:bodyPr/>
                    <a:lstStyle/>
                    <a:p>
                      <a:pPr algn="ctr" fontAlgn="b"/>
                      <a:r>
                        <a:rPr lang="en-US" sz="1600" u="none" strike="noStrike" dirty="0">
                          <a:effectLst/>
                        </a:rPr>
                        <a:t>Doubled Up</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330</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61%</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2143690234"/>
                  </a:ext>
                </a:extLst>
              </a:tr>
              <a:tr h="270933">
                <a:tc>
                  <a:txBody>
                    <a:bodyPr/>
                    <a:lstStyle/>
                    <a:p>
                      <a:pPr algn="ctr" fontAlgn="b"/>
                      <a:r>
                        <a:rPr lang="en-US" sz="1600" u="none" strike="noStrike" dirty="0">
                          <a:effectLst/>
                        </a:rPr>
                        <a:t>Unsheltered</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a:effectLst/>
                        </a:rPr>
                        <a:t>95</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18%</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2311929407"/>
                  </a:ext>
                </a:extLst>
              </a:tr>
              <a:tr h="270933">
                <a:tc>
                  <a:txBody>
                    <a:bodyPr/>
                    <a:lstStyle/>
                    <a:p>
                      <a:pPr algn="ctr" fontAlgn="b"/>
                      <a:r>
                        <a:rPr lang="en-US" sz="1600" u="none" strike="noStrike">
                          <a:effectLst/>
                        </a:rPr>
                        <a:t>Shelter/Transitional Housing</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a:effectLst/>
                        </a:rPr>
                        <a:t>81</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15%</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3534434116"/>
                  </a:ext>
                </a:extLst>
              </a:tr>
              <a:tr h="270933">
                <a:tc>
                  <a:txBody>
                    <a:bodyPr/>
                    <a:lstStyle/>
                    <a:p>
                      <a:pPr algn="ctr" fontAlgn="b"/>
                      <a:r>
                        <a:rPr lang="en-US" sz="1600" u="none" strike="noStrike">
                          <a:effectLst/>
                        </a:rPr>
                        <a:t>Hotel/Motel</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a:effectLst/>
                        </a:rPr>
                        <a:t>37</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7%</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294465441"/>
                  </a:ext>
                </a:extLst>
              </a:tr>
              <a:tr h="270933">
                <a:tc>
                  <a:txBody>
                    <a:bodyPr/>
                    <a:lstStyle/>
                    <a:p>
                      <a:pPr algn="ctr" fontAlgn="b"/>
                      <a:r>
                        <a:rPr lang="en-US" sz="1600" u="none" strike="noStrike">
                          <a:effectLst/>
                        </a:rPr>
                        <a:t>Total Qualifying Factor</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a:effectLst/>
                        </a:rPr>
                        <a:t>543</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 </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3740201028"/>
                  </a:ext>
                </a:extLst>
              </a:tr>
            </a:tbl>
          </a:graphicData>
        </a:graphic>
      </p:graphicFrame>
      <p:graphicFrame>
        <p:nvGraphicFramePr>
          <p:cNvPr id="6" name="Table 5">
            <a:extLst>
              <a:ext uri="{FF2B5EF4-FFF2-40B4-BE49-F238E27FC236}">
                <a16:creationId xmlns:a16="http://schemas.microsoft.com/office/drawing/2014/main" id="{308229A4-5E2D-822D-54B9-EF818608537F}"/>
              </a:ext>
            </a:extLst>
          </p:cNvPr>
          <p:cNvGraphicFramePr>
            <a:graphicFrameLocks noGrp="1"/>
          </p:cNvGraphicFramePr>
          <p:nvPr>
            <p:extLst>
              <p:ext uri="{D42A27DB-BD31-4B8C-83A1-F6EECF244321}">
                <p14:modId xmlns:p14="http://schemas.microsoft.com/office/powerpoint/2010/main" val="2406193425"/>
              </p:ext>
            </p:extLst>
          </p:nvPr>
        </p:nvGraphicFramePr>
        <p:xfrm>
          <a:off x="1096747" y="3939103"/>
          <a:ext cx="4047066" cy="1882138"/>
        </p:xfrm>
        <a:graphic>
          <a:graphicData uri="http://schemas.openxmlformats.org/drawingml/2006/table">
            <a:tbl>
              <a:tblPr>
                <a:tableStyleId>{5C22544A-7EE6-4342-B048-85BDC9FD1C3A}</a:tableStyleId>
              </a:tblPr>
              <a:tblGrid>
                <a:gridCol w="2912533">
                  <a:extLst>
                    <a:ext uri="{9D8B030D-6E8A-4147-A177-3AD203B41FA5}">
                      <a16:colId xmlns:a16="http://schemas.microsoft.com/office/drawing/2014/main" val="1630576918"/>
                    </a:ext>
                  </a:extLst>
                </a:gridCol>
                <a:gridCol w="1134533">
                  <a:extLst>
                    <a:ext uri="{9D8B030D-6E8A-4147-A177-3AD203B41FA5}">
                      <a16:colId xmlns:a16="http://schemas.microsoft.com/office/drawing/2014/main" val="807077407"/>
                    </a:ext>
                  </a:extLst>
                </a:gridCol>
              </a:tblGrid>
              <a:tr h="0">
                <a:tc>
                  <a:txBody>
                    <a:bodyPr/>
                    <a:lstStyle/>
                    <a:p>
                      <a:pPr algn="ctr" fontAlgn="b"/>
                      <a:r>
                        <a:rPr lang="en-US" sz="1600" u="none" strike="noStrike" dirty="0">
                          <a:effectLst/>
                        </a:rPr>
                        <a:t>Total UHY</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a:effectLst/>
                        </a:rPr>
                        <a:t>119</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1810987489"/>
                  </a:ext>
                </a:extLst>
              </a:tr>
              <a:tr h="270933">
                <a:tc>
                  <a:txBody>
                    <a:bodyPr/>
                    <a:lstStyle/>
                    <a:p>
                      <a:pPr algn="ctr" fontAlgn="b"/>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3870406862"/>
                  </a:ext>
                </a:extLst>
              </a:tr>
              <a:tr h="270933">
                <a:tc>
                  <a:txBody>
                    <a:bodyPr/>
                    <a:lstStyle/>
                    <a:p>
                      <a:pPr algn="ctr" fontAlgn="b"/>
                      <a:r>
                        <a:rPr lang="en-US" sz="1600" u="none" strike="noStrike">
                          <a:effectLst/>
                        </a:rPr>
                        <a:t>UHY Seniors/FAFSA Letters</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41</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4208669882"/>
                  </a:ext>
                </a:extLst>
              </a:tr>
              <a:tr h="270933">
                <a:tc>
                  <a:txBody>
                    <a:bodyPr/>
                    <a:lstStyle/>
                    <a:p>
                      <a:pPr algn="ctr" fontAlgn="b"/>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3832853941"/>
                  </a:ext>
                </a:extLst>
              </a:tr>
              <a:tr h="270933">
                <a:tc>
                  <a:txBody>
                    <a:bodyPr/>
                    <a:lstStyle/>
                    <a:p>
                      <a:pPr algn="ctr" fontAlgn="b"/>
                      <a:r>
                        <a:rPr lang="en-US" sz="1600" u="none" strike="noStrike">
                          <a:effectLst/>
                        </a:rPr>
                        <a:t>MKV Family Count</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375</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2862405388"/>
                  </a:ext>
                </a:extLst>
              </a:tr>
              <a:tr h="270933">
                <a:tc>
                  <a:txBody>
                    <a:bodyPr/>
                    <a:lstStyle/>
                    <a:p>
                      <a:pPr algn="ctr" fontAlgn="b"/>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3619426461"/>
                  </a:ext>
                </a:extLst>
              </a:tr>
              <a:tr h="270933">
                <a:tc>
                  <a:txBody>
                    <a:bodyPr/>
                    <a:lstStyle/>
                    <a:p>
                      <a:pPr algn="ctr" fontAlgn="b"/>
                      <a:r>
                        <a:rPr lang="en-US" sz="1600" u="none" strike="noStrike">
                          <a:effectLst/>
                        </a:rPr>
                        <a:t>Total 0-5 year olds</a:t>
                      </a:r>
                      <a:endParaRPr lang="en-US" sz="1600" b="0" i="0" u="none" strike="noStrike">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tc>
                  <a:txBody>
                    <a:bodyPr/>
                    <a:lstStyle/>
                    <a:p>
                      <a:pPr algn="ctr" fontAlgn="b"/>
                      <a:r>
                        <a:rPr lang="en-US" sz="1600" u="none" strike="noStrike" dirty="0">
                          <a:effectLst/>
                        </a:rPr>
                        <a:t>81</a:t>
                      </a:r>
                      <a:endParaRPr lang="en-US" sz="1600" b="0" i="0" u="none" strike="noStrike" dirty="0">
                        <a:solidFill>
                          <a:srgbClr val="000000"/>
                        </a:solidFill>
                        <a:effectLst/>
                        <a:latin typeface="Arial" panose="020B0604020202020204" pitchFamily="34"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3958858978"/>
                  </a:ext>
                </a:extLst>
              </a:tr>
            </a:tbl>
          </a:graphicData>
        </a:graphic>
      </p:graphicFrame>
    </p:spTree>
    <p:extLst>
      <p:ext uri="{BB962C8B-B14F-4D97-AF65-F5344CB8AC3E}">
        <p14:creationId xmlns:p14="http://schemas.microsoft.com/office/powerpoint/2010/main" val="234434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99A5E-AF01-9B56-1DFE-C7A9D0D6FBED}"/>
              </a:ext>
            </a:extLst>
          </p:cNvPr>
          <p:cNvSpPr>
            <a:spLocks noGrp="1"/>
          </p:cNvSpPr>
          <p:nvPr>
            <p:ph type="title"/>
          </p:nvPr>
        </p:nvSpPr>
        <p:spPr>
          <a:xfrm>
            <a:off x="1251678" y="382385"/>
            <a:ext cx="10178322" cy="1492132"/>
          </a:xfrm>
        </p:spPr>
        <p:txBody>
          <a:bodyPr anchor="ctr">
            <a:normAutofit/>
          </a:bodyPr>
          <a:lstStyle/>
          <a:p>
            <a:r>
              <a:rPr lang="en-US" dirty="0"/>
              <a:t>Attendance + graduation data</a:t>
            </a:r>
          </a:p>
        </p:txBody>
      </p:sp>
      <p:graphicFrame>
        <p:nvGraphicFramePr>
          <p:cNvPr id="4" name="Content Placeholder 3">
            <a:extLst>
              <a:ext uri="{FF2B5EF4-FFF2-40B4-BE49-F238E27FC236}">
                <a16:creationId xmlns:a16="http://schemas.microsoft.com/office/drawing/2014/main" id="{406C131E-7AAB-205A-76BE-EDA6067B86C3}"/>
              </a:ext>
            </a:extLst>
          </p:cNvPr>
          <p:cNvGraphicFramePr>
            <a:graphicFrameLocks noGrp="1"/>
          </p:cNvGraphicFramePr>
          <p:nvPr>
            <p:ph idx="1"/>
            <p:extLst>
              <p:ext uri="{D42A27DB-BD31-4B8C-83A1-F6EECF244321}">
                <p14:modId xmlns:p14="http://schemas.microsoft.com/office/powerpoint/2010/main" val="433691487"/>
              </p:ext>
            </p:extLst>
          </p:nvPr>
        </p:nvGraphicFramePr>
        <p:xfrm>
          <a:off x="1194010" y="2158783"/>
          <a:ext cx="10236721" cy="1832679"/>
        </p:xfrm>
        <a:graphic>
          <a:graphicData uri="http://schemas.openxmlformats.org/drawingml/2006/table">
            <a:tbl>
              <a:tblPr firstRow="1" bandRow="1">
                <a:tableStyleId>{5C22544A-7EE6-4342-B048-85BDC9FD1C3A}</a:tableStyleId>
              </a:tblPr>
              <a:tblGrid>
                <a:gridCol w="2133866">
                  <a:extLst>
                    <a:ext uri="{9D8B030D-6E8A-4147-A177-3AD203B41FA5}">
                      <a16:colId xmlns:a16="http://schemas.microsoft.com/office/drawing/2014/main" val="2525511505"/>
                    </a:ext>
                  </a:extLst>
                </a:gridCol>
                <a:gridCol w="1960273">
                  <a:extLst>
                    <a:ext uri="{9D8B030D-6E8A-4147-A177-3AD203B41FA5}">
                      <a16:colId xmlns:a16="http://schemas.microsoft.com/office/drawing/2014/main" val="1352809820"/>
                    </a:ext>
                  </a:extLst>
                </a:gridCol>
                <a:gridCol w="1960270">
                  <a:extLst>
                    <a:ext uri="{9D8B030D-6E8A-4147-A177-3AD203B41FA5}">
                      <a16:colId xmlns:a16="http://schemas.microsoft.com/office/drawing/2014/main" val="3475826047"/>
                    </a:ext>
                  </a:extLst>
                </a:gridCol>
                <a:gridCol w="2091156">
                  <a:extLst>
                    <a:ext uri="{9D8B030D-6E8A-4147-A177-3AD203B41FA5}">
                      <a16:colId xmlns:a16="http://schemas.microsoft.com/office/drawing/2014/main" val="4116819036"/>
                    </a:ext>
                  </a:extLst>
                </a:gridCol>
                <a:gridCol w="2091156">
                  <a:extLst>
                    <a:ext uri="{9D8B030D-6E8A-4147-A177-3AD203B41FA5}">
                      <a16:colId xmlns:a16="http://schemas.microsoft.com/office/drawing/2014/main" val="1417346907"/>
                    </a:ext>
                  </a:extLst>
                </a:gridCol>
              </a:tblGrid>
              <a:tr h="1293286">
                <a:tc>
                  <a:txBody>
                    <a:bodyPr/>
                    <a:lstStyle/>
                    <a:p>
                      <a:pPr algn="ctr" fontAlgn="ctr"/>
                      <a:r>
                        <a:rPr lang="en-US" sz="2600" b="0" u="none" strike="noStrike" dirty="0">
                          <a:solidFill>
                            <a:schemeClr val="tx1">
                              <a:lumMod val="85000"/>
                              <a:lumOff val="15000"/>
                            </a:schemeClr>
                          </a:solidFill>
                          <a:effectLst/>
                        </a:rPr>
                        <a:t>School Year</a:t>
                      </a:r>
                      <a:endParaRPr lang="en-US" sz="2600" b="0" i="0" u="none" strike="noStrike" dirty="0">
                        <a:solidFill>
                          <a:schemeClr val="tx1">
                            <a:lumMod val="85000"/>
                            <a:lumOff val="15000"/>
                          </a:schemeClr>
                        </a:solidFill>
                        <a:effectLst/>
                        <a:latin typeface="Calibri" panose="020F0502020204030204" pitchFamily="34" charset="0"/>
                      </a:endParaRPr>
                    </a:p>
                  </a:txBody>
                  <a:tcPr marL="22437" marR="22437" marT="22437" marB="0" anchor="ctr">
                    <a:blipFill>
                      <a:blip r:embed="rId3"/>
                      <a:tile tx="0" ty="0" sx="100000" sy="100000" flip="none" algn="tl"/>
                    </a:blipFill>
                  </a:tcPr>
                </a:tc>
                <a:tc>
                  <a:txBody>
                    <a:bodyPr/>
                    <a:lstStyle/>
                    <a:p>
                      <a:pPr algn="ctr" fontAlgn="ctr"/>
                      <a:r>
                        <a:rPr lang="en-US" sz="2600" b="0" u="none" strike="noStrike" dirty="0">
                          <a:solidFill>
                            <a:schemeClr val="tx1">
                              <a:lumMod val="85000"/>
                              <a:lumOff val="15000"/>
                            </a:schemeClr>
                          </a:solidFill>
                          <a:effectLst/>
                        </a:rPr>
                        <a:t>Non-MKV Attendance Rate</a:t>
                      </a:r>
                      <a:endParaRPr lang="en-US" sz="2600" b="0" i="0" u="none" strike="noStrike" dirty="0">
                        <a:solidFill>
                          <a:schemeClr val="tx1">
                            <a:lumMod val="85000"/>
                            <a:lumOff val="15000"/>
                          </a:schemeClr>
                        </a:solidFill>
                        <a:effectLst/>
                        <a:latin typeface="Calibri" panose="020F0502020204030204" pitchFamily="34" charset="0"/>
                      </a:endParaRPr>
                    </a:p>
                  </a:txBody>
                  <a:tcPr marL="22437" marR="22437" marT="22437" marB="0" anchor="ctr">
                    <a:blipFill>
                      <a:blip r:embed="rId3"/>
                      <a:tile tx="0" ty="0" sx="100000" sy="100000" flip="none" algn="tl"/>
                    </a:blipFill>
                  </a:tcPr>
                </a:tc>
                <a:tc>
                  <a:txBody>
                    <a:bodyPr/>
                    <a:lstStyle/>
                    <a:p>
                      <a:pPr algn="ctr" fontAlgn="ctr"/>
                      <a:r>
                        <a:rPr lang="en-US" sz="2600" b="0" u="none" strike="noStrike" dirty="0">
                          <a:solidFill>
                            <a:schemeClr val="tx1">
                              <a:lumMod val="85000"/>
                              <a:lumOff val="15000"/>
                            </a:schemeClr>
                          </a:solidFill>
                          <a:effectLst/>
                        </a:rPr>
                        <a:t>MKV Attendance Rate</a:t>
                      </a:r>
                      <a:endParaRPr lang="en-US" sz="2600" b="0" i="0" u="none" strike="noStrike" dirty="0">
                        <a:solidFill>
                          <a:schemeClr val="tx1">
                            <a:lumMod val="85000"/>
                            <a:lumOff val="15000"/>
                          </a:schemeClr>
                        </a:solidFill>
                        <a:effectLst/>
                        <a:latin typeface="Calibri" panose="020F0502020204030204" pitchFamily="34" charset="0"/>
                      </a:endParaRPr>
                    </a:p>
                  </a:txBody>
                  <a:tcPr marL="22437" marR="22437" marT="22437" marB="0" anchor="ctr">
                    <a:blipFill>
                      <a:blip r:embed="rId3"/>
                      <a:tile tx="0" ty="0" sx="100000" sy="100000" flip="none" algn="tl"/>
                    </a:blipFill>
                  </a:tcPr>
                </a:tc>
                <a:tc>
                  <a:txBody>
                    <a:bodyPr/>
                    <a:lstStyle/>
                    <a:p>
                      <a:pPr algn="ctr" fontAlgn="ctr"/>
                      <a:r>
                        <a:rPr lang="en-US" sz="2600" b="0" u="none" strike="noStrike" dirty="0">
                          <a:solidFill>
                            <a:schemeClr val="tx1">
                              <a:lumMod val="85000"/>
                              <a:lumOff val="15000"/>
                            </a:schemeClr>
                          </a:solidFill>
                          <a:effectLst/>
                        </a:rPr>
                        <a:t>Non-MKV Chronically Absent Rate</a:t>
                      </a:r>
                      <a:endParaRPr lang="en-US" sz="2600" b="0" i="0" u="none" strike="noStrike" dirty="0">
                        <a:solidFill>
                          <a:schemeClr val="tx1">
                            <a:lumMod val="85000"/>
                            <a:lumOff val="15000"/>
                          </a:schemeClr>
                        </a:solidFill>
                        <a:effectLst/>
                        <a:latin typeface="Calibri" panose="020F0502020204030204" pitchFamily="34" charset="0"/>
                      </a:endParaRPr>
                    </a:p>
                  </a:txBody>
                  <a:tcPr marL="22437" marR="22437" marT="22437" marB="0" anchor="ctr">
                    <a:blipFill>
                      <a:blip r:embed="rId3"/>
                      <a:tile tx="0" ty="0" sx="100000" sy="100000" flip="none" algn="tl"/>
                    </a:blipFill>
                  </a:tcPr>
                </a:tc>
                <a:tc>
                  <a:txBody>
                    <a:bodyPr/>
                    <a:lstStyle/>
                    <a:p>
                      <a:pPr algn="ctr" fontAlgn="ctr"/>
                      <a:r>
                        <a:rPr lang="en-US" sz="2600" b="0" u="none" strike="noStrike" dirty="0">
                          <a:solidFill>
                            <a:schemeClr val="tx1">
                              <a:lumMod val="85000"/>
                              <a:lumOff val="15000"/>
                            </a:schemeClr>
                          </a:solidFill>
                          <a:effectLst/>
                        </a:rPr>
                        <a:t>MKV Chronically Absent Rate</a:t>
                      </a:r>
                      <a:endParaRPr lang="en-US" sz="2600" b="0" i="0" u="none" strike="noStrike" dirty="0">
                        <a:solidFill>
                          <a:schemeClr val="tx1">
                            <a:lumMod val="85000"/>
                            <a:lumOff val="15000"/>
                          </a:schemeClr>
                        </a:solidFill>
                        <a:effectLst/>
                        <a:latin typeface="Calibri" panose="020F0502020204030204" pitchFamily="34" charset="0"/>
                      </a:endParaRPr>
                    </a:p>
                  </a:txBody>
                  <a:tcPr marL="22437" marR="22437" marT="22437" marB="0" anchor="ctr">
                    <a:blipFill>
                      <a:blip r:embed="rId3"/>
                      <a:tile tx="0" ty="0" sx="100000" sy="100000" flip="none" algn="tl"/>
                    </a:blipFill>
                  </a:tcPr>
                </a:tc>
                <a:extLst>
                  <a:ext uri="{0D108BD9-81ED-4DB2-BD59-A6C34878D82A}">
                    <a16:rowId xmlns:a16="http://schemas.microsoft.com/office/drawing/2014/main" val="2201749276"/>
                  </a:ext>
                </a:extLst>
              </a:tr>
              <a:tr h="539393">
                <a:tc>
                  <a:txBody>
                    <a:bodyPr/>
                    <a:lstStyle/>
                    <a:p>
                      <a:pPr algn="ctr" fontAlgn="b"/>
                      <a:r>
                        <a:rPr lang="en-US" sz="2600" u="none" strike="noStrike" dirty="0">
                          <a:solidFill>
                            <a:schemeClr val="tx1">
                              <a:lumMod val="75000"/>
                              <a:lumOff val="25000"/>
                            </a:schemeClr>
                          </a:solidFill>
                          <a:effectLst/>
                        </a:rPr>
                        <a:t>2022-2023</a:t>
                      </a:r>
                      <a:endParaRPr lang="en-US" sz="2600" b="0" i="0" u="none" strike="noStrike" dirty="0">
                        <a:solidFill>
                          <a:schemeClr val="tx1">
                            <a:lumMod val="75000"/>
                            <a:lumOff val="25000"/>
                          </a:schemeClr>
                        </a:solidFill>
                        <a:effectLst/>
                        <a:latin typeface="Calibri" panose="020F0502020204030204" pitchFamily="34" charset="0"/>
                      </a:endParaRPr>
                    </a:p>
                  </a:txBody>
                  <a:tcPr marL="22437" marR="22437" marT="22437" marB="0" anchor="b">
                    <a:solidFill>
                      <a:schemeClr val="accent6">
                        <a:lumMod val="40000"/>
                        <a:lumOff val="60000"/>
                      </a:schemeClr>
                    </a:solidFill>
                  </a:tcPr>
                </a:tc>
                <a:tc>
                  <a:txBody>
                    <a:bodyPr/>
                    <a:lstStyle/>
                    <a:p>
                      <a:pPr algn="ctr" fontAlgn="b"/>
                      <a:r>
                        <a:rPr lang="en-US" sz="2800" u="none" strike="noStrike" dirty="0">
                          <a:solidFill>
                            <a:schemeClr val="tx1">
                              <a:lumMod val="75000"/>
                              <a:lumOff val="25000"/>
                            </a:schemeClr>
                          </a:solidFill>
                          <a:effectLst/>
                        </a:rPr>
                        <a:t>89.1%</a:t>
                      </a:r>
                      <a:endParaRPr lang="en-US" sz="2800" b="0" i="0" u="none" strike="noStrike" dirty="0">
                        <a:solidFill>
                          <a:schemeClr val="tx1">
                            <a:lumMod val="75000"/>
                            <a:lumOff val="25000"/>
                          </a:schemeClr>
                        </a:solidFill>
                        <a:effectLst/>
                        <a:latin typeface="Calibri" panose="020F0502020204030204" pitchFamily="34" charset="0"/>
                      </a:endParaRPr>
                    </a:p>
                  </a:txBody>
                  <a:tcPr marL="22437" marR="22437" marT="22437" marB="0" anchor="b">
                    <a:solidFill>
                      <a:schemeClr val="accent6">
                        <a:lumMod val="40000"/>
                        <a:lumOff val="60000"/>
                      </a:schemeClr>
                    </a:solidFill>
                  </a:tcPr>
                </a:tc>
                <a:tc>
                  <a:txBody>
                    <a:bodyPr/>
                    <a:lstStyle/>
                    <a:p>
                      <a:pPr algn="ctr" fontAlgn="b"/>
                      <a:r>
                        <a:rPr lang="en-US" sz="2800" u="none" strike="noStrike" dirty="0">
                          <a:solidFill>
                            <a:schemeClr val="tx1">
                              <a:lumMod val="75000"/>
                              <a:lumOff val="25000"/>
                            </a:schemeClr>
                          </a:solidFill>
                          <a:effectLst/>
                        </a:rPr>
                        <a:t>80.4%</a:t>
                      </a:r>
                      <a:endParaRPr lang="en-US" sz="2800" b="0" i="0" u="none" strike="noStrike" dirty="0">
                        <a:solidFill>
                          <a:schemeClr val="tx1">
                            <a:lumMod val="75000"/>
                            <a:lumOff val="25000"/>
                          </a:schemeClr>
                        </a:solidFill>
                        <a:effectLst/>
                        <a:latin typeface="Calibri" panose="020F0502020204030204" pitchFamily="34" charset="0"/>
                      </a:endParaRPr>
                    </a:p>
                  </a:txBody>
                  <a:tcPr marL="22437" marR="22437" marT="22437" marB="0" anchor="b">
                    <a:solidFill>
                      <a:schemeClr val="accent6">
                        <a:lumMod val="40000"/>
                        <a:lumOff val="60000"/>
                      </a:schemeClr>
                    </a:solidFill>
                  </a:tcPr>
                </a:tc>
                <a:tc>
                  <a:txBody>
                    <a:bodyPr/>
                    <a:lstStyle/>
                    <a:p>
                      <a:pPr algn="ctr" fontAlgn="b"/>
                      <a:r>
                        <a:rPr lang="en-US" sz="2800" u="none" strike="noStrike" dirty="0">
                          <a:solidFill>
                            <a:schemeClr val="tx1">
                              <a:lumMod val="75000"/>
                              <a:lumOff val="25000"/>
                            </a:schemeClr>
                          </a:solidFill>
                          <a:effectLst/>
                        </a:rPr>
                        <a:t>41.2%</a:t>
                      </a:r>
                      <a:endParaRPr lang="en-US" sz="2800" b="0" i="0" u="none" strike="noStrike" dirty="0">
                        <a:solidFill>
                          <a:schemeClr val="tx1">
                            <a:lumMod val="75000"/>
                            <a:lumOff val="25000"/>
                          </a:schemeClr>
                        </a:solidFill>
                        <a:effectLst/>
                        <a:latin typeface="Calibri" panose="020F0502020204030204" pitchFamily="34" charset="0"/>
                      </a:endParaRPr>
                    </a:p>
                  </a:txBody>
                  <a:tcPr marL="22437" marR="22437" marT="22437" marB="0" anchor="b">
                    <a:solidFill>
                      <a:schemeClr val="accent6">
                        <a:lumMod val="40000"/>
                        <a:lumOff val="60000"/>
                      </a:schemeClr>
                    </a:solidFill>
                  </a:tcPr>
                </a:tc>
                <a:tc>
                  <a:txBody>
                    <a:bodyPr/>
                    <a:lstStyle/>
                    <a:p>
                      <a:pPr algn="ctr" fontAlgn="b"/>
                      <a:r>
                        <a:rPr lang="en-US" sz="2800" u="none" strike="noStrike" dirty="0">
                          <a:solidFill>
                            <a:schemeClr val="tx1">
                              <a:lumMod val="75000"/>
                              <a:lumOff val="25000"/>
                            </a:schemeClr>
                          </a:solidFill>
                          <a:effectLst/>
                        </a:rPr>
                        <a:t>69.2%</a:t>
                      </a:r>
                      <a:endParaRPr lang="en-US" sz="2800" b="0" i="0" u="none" strike="noStrike" dirty="0">
                        <a:solidFill>
                          <a:schemeClr val="tx1">
                            <a:lumMod val="75000"/>
                            <a:lumOff val="25000"/>
                          </a:schemeClr>
                        </a:solidFill>
                        <a:effectLst/>
                        <a:latin typeface="Calibri" panose="020F0502020204030204" pitchFamily="34" charset="0"/>
                      </a:endParaRPr>
                    </a:p>
                  </a:txBody>
                  <a:tcPr marL="22437" marR="22437" marT="22437" marB="0" anchor="b">
                    <a:solidFill>
                      <a:schemeClr val="accent6">
                        <a:lumMod val="40000"/>
                        <a:lumOff val="60000"/>
                      </a:schemeClr>
                    </a:solidFill>
                  </a:tcPr>
                </a:tc>
                <a:extLst>
                  <a:ext uri="{0D108BD9-81ED-4DB2-BD59-A6C34878D82A}">
                    <a16:rowId xmlns:a16="http://schemas.microsoft.com/office/drawing/2014/main" val="1642828902"/>
                  </a:ext>
                </a:extLst>
              </a:tr>
            </a:tbl>
          </a:graphicData>
        </a:graphic>
      </p:graphicFrame>
      <p:sp>
        <p:nvSpPr>
          <p:cNvPr id="5" name="TextBox 4">
            <a:extLst>
              <a:ext uri="{FF2B5EF4-FFF2-40B4-BE49-F238E27FC236}">
                <a16:creationId xmlns:a16="http://schemas.microsoft.com/office/drawing/2014/main" id="{17F7359D-A877-48C3-EA35-515BAE5C4C20}"/>
              </a:ext>
            </a:extLst>
          </p:cNvPr>
          <p:cNvSpPr txBox="1"/>
          <p:nvPr/>
        </p:nvSpPr>
        <p:spPr>
          <a:xfrm>
            <a:off x="471488" y="4506430"/>
            <a:ext cx="11406562" cy="1077218"/>
          </a:xfrm>
          <a:prstGeom prst="rect">
            <a:avLst/>
          </a:prstGeom>
          <a:noFill/>
        </p:spPr>
        <p:txBody>
          <a:bodyPr wrap="square" rtlCol="0">
            <a:spAutoFit/>
          </a:bodyPr>
          <a:lstStyle/>
          <a:p>
            <a:r>
              <a:rPr lang="en-US" sz="3200" dirty="0"/>
              <a:t>2022-23 Graduation Rate: </a:t>
            </a:r>
          </a:p>
          <a:p>
            <a:r>
              <a:rPr lang="en-US" sz="3200" dirty="0"/>
              <a:t>84% for all BLP students; 69% for our MKV eligible students</a:t>
            </a:r>
          </a:p>
        </p:txBody>
      </p:sp>
    </p:spTree>
    <p:extLst>
      <p:ext uri="{BB962C8B-B14F-4D97-AF65-F5344CB8AC3E}">
        <p14:creationId xmlns:p14="http://schemas.microsoft.com/office/powerpoint/2010/main" val="1137898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E70A-2701-607D-552C-A425F5B2B0CE}"/>
              </a:ext>
            </a:extLst>
          </p:cNvPr>
          <p:cNvSpPr>
            <a:spLocks noGrp="1"/>
          </p:cNvSpPr>
          <p:nvPr>
            <p:ph type="title"/>
          </p:nvPr>
        </p:nvSpPr>
        <p:spPr/>
        <p:txBody>
          <a:bodyPr>
            <a:normAutofit/>
          </a:bodyPr>
          <a:lstStyle/>
          <a:p>
            <a:r>
              <a:rPr lang="en-US" sz="4800" dirty="0"/>
              <a:t>Education changes lives</a:t>
            </a:r>
          </a:p>
        </p:txBody>
      </p:sp>
      <p:sp>
        <p:nvSpPr>
          <p:cNvPr id="3" name="Text Placeholder 2">
            <a:extLst>
              <a:ext uri="{FF2B5EF4-FFF2-40B4-BE49-F238E27FC236}">
                <a16:creationId xmlns:a16="http://schemas.microsoft.com/office/drawing/2014/main" id="{35E1F1E9-2B6F-B6D4-6D5A-3854CF32AA8F}"/>
              </a:ext>
            </a:extLst>
          </p:cNvPr>
          <p:cNvSpPr>
            <a:spLocks noGrp="1"/>
          </p:cNvSpPr>
          <p:nvPr>
            <p:ph type="body" idx="1"/>
          </p:nvPr>
        </p:nvSpPr>
        <p:spPr>
          <a:xfrm>
            <a:off x="1454238" y="3806195"/>
            <a:ext cx="8944403" cy="1339963"/>
          </a:xfrm>
        </p:spPr>
        <p:txBody>
          <a:bodyPr>
            <a:noAutofit/>
          </a:bodyPr>
          <a:lstStyle/>
          <a:p>
            <a:pPr algn="l"/>
            <a:r>
              <a:rPr lang="en-US" sz="2400" dirty="0"/>
              <a:t>Youth without a high school diploma/GED are 4.5 times more likely to experience homelessness later in life.</a:t>
            </a:r>
          </a:p>
          <a:p>
            <a:br>
              <a:rPr lang="en-US" sz="1600" dirty="0"/>
            </a:br>
            <a:endParaRPr lang="en-US" sz="1600" dirty="0"/>
          </a:p>
          <a:p>
            <a:endParaRPr lang="en-US" sz="2400" dirty="0"/>
          </a:p>
        </p:txBody>
      </p:sp>
    </p:spTree>
    <p:extLst>
      <p:ext uri="{BB962C8B-B14F-4D97-AF65-F5344CB8AC3E}">
        <p14:creationId xmlns:p14="http://schemas.microsoft.com/office/powerpoint/2010/main" val="187032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0C7B3BF-F128-4CFC-83FE-12400AC40C26}"/>
              </a:ext>
            </a:extLst>
          </p:cNvPr>
          <p:cNvPicPr>
            <a:picLocks noChangeAspect="1"/>
          </p:cNvPicPr>
          <p:nvPr/>
        </p:nvPicPr>
        <p:blipFill>
          <a:blip r:embed="rId2"/>
          <a:stretch>
            <a:fillRect/>
          </a:stretch>
        </p:blipFill>
        <p:spPr>
          <a:xfrm>
            <a:off x="2273300" y="286015"/>
            <a:ext cx="8039100" cy="5234764"/>
          </a:xfrm>
          <a:prstGeom prst="rect">
            <a:avLst/>
          </a:prstGeom>
        </p:spPr>
      </p:pic>
    </p:spTree>
    <p:extLst>
      <p:ext uri="{BB962C8B-B14F-4D97-AF65-F5344CB8AC3E}">
        <p14:creationId xmlns:p14="http://schemas.microsoft.com/office/powerpoint/2010/main" val="2841090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E3E84-9E6F-DB2F-6816-55B1D9C3802C}"/>
              </a:ext>
            </a:extLst>
          </p:cNvPr>
          <p:cNvSpPr>
            <a:spLocks noGrp="1"/>
          </p:cNvSpPr>
          <p:nvPr>
            <p:ph type="title"/>
          </p:nvPr>
        </p:nvSpPr>
        <p:spPr/>
        <p:txBody>
          <a:bodyPr/>
          <a:lstStyle/>
          <a:p>
            <a:r>
              <a:rPr lang="en-US" dirty="0"/>
              <a:t>Education can help break the cycle of homelessness</a:t>
            </a:r>
          </a:p>
        </p:txBody>
      </p:sp>
      <p:sp>
        <p:nvSpPr>
          <p:cNvPr id="3" name="Content Placeholder 2">
            <a:extLst>
              <a:ext uri="{FF2B5EF4-FFF2-40B4-BE49-F238E27FC236}">
                <a16:creationId xmlns:a16="http://schemas.microsoft.com/office/drawing/2014/main" id="{4BA983C1-E915-094C-998B-A2621F933713}"/>
              </a:ext>
            </a:extLst>
          </p:cNvPr>
          <p:cNvSpPr>
            <a:spLocks noGrp="1"/>
          </p:cNvSpPr>
          <p:nvPr>
            <p:ph idx="1"/>
          </p:nvPr>
        </p:nvSpPr>
        <p:spPr/>
        <p:txBody>
          <a:bodyPr>
            <a:normAutofit/>
          </a:bodyPr>
          <a:lstStyle/>
          <a:p>
            <a:r>
              <a:rPr lang="en-US" sz="2400" dirty="0"/>
              <a:t>Public schools are the single largest provider of services to children and youth experiencing homelessness.</a:t>
            </a:r>
          </a:p>
          <a:p>
            <a:r>
              <a:rPr lang="en-US" sz="2400" dirty="0"/>
              <a:t>Schools provide safety, stability, and access to food, health and mental health services, and caring, supportive adults along with peer socialization. </a:t>
            </a:r>
          </a:p>
          <a:p>
            <a:r>
              <a:rPr lang="en-US" sz="2400" dirty="0"/>
              <a:t>Schools are uniquely able to identify and respond to children, youth, and families experiencing homelessness.</a:t>
            </a:r>
          </a:p>
          <a:p>
            <a:endParaRPr lang="en-US" dirty="0"/>
          </a:p>
          <a:p>
            <a:pPr lvl="1"/>
            <a:endParaRPr lang="en-US" dirty="0"/>
          </a:p>
          <a:p>
            <a:pPr lvl="1"/>
            <a:endParaRPr lang="en-US" dirty="0"/>
          </a:p>
        </p:txBody>
      </p:sp>
    </p:spTree>
    <p:extLst>
      <p:ext uri="{BB962C8B-B14F-4D97-AF65-F5344CB8AC3E}">
        <p14:creationId xmlns:p14="http://schemas.microsoft.com/office/powerpoint/2010/main" val="4268383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EB755-C8F4-DCE9-04C7-ED7E21B544B3}"/>
              </a:ext>
            </a:extLst>
          </p:cNvPr>
          <p:cNvSpPr>
            <a:spLocks noGrp="1"/>
          </p:cNvSpPr>
          <p:nvPr>
            <p:ph type="title"/>
          </p:nvPr>
        </p:nvSpPr>
        <p:spPr/>
        <p:txBody>
          <a:bodyPr>
            <a:normAutofit/>
          </a:bodyPr>
          <a:lstStyle/>
          <a:p>
            <a:r>
              <a:rPr lang="en-US" sz="4800" dirty="0"/>
              <a:t>Who are our families?</a:t>
            </a:r>
          </a:p>
        </p:txBody>
      </p:sp>
      <p:sp>
        <p:nvSpPr>
          <p:cNvPr id="3" name="Text Placeholder 2">
            <a:extLst>
              <a:ext uri="{FF2B5EF4-FFF2-40B4-BE49-F238E27FC236}">
                <a16:creationId xmlns:a16="http://schemas.microsoft.com/office/drawing/2014/main" id="{130696A9-3DBC-2B8D-6A3B-35371A21BD5B}"/>
              </a:ext>
            </a:extLst>
          </p:cNvPr>
          <p:cNvSpPr>
            <a:spLocks noGrp="1"/>
          </p:cNvSpPr>
          <p:nvPr>
            <p:ph type="body" idx="1"/>
          </p:nvPr>
        </p:nvSpPr>
        <p:spPr/>
        <p:txBody>
          <a:bodyPr>
            <a:normAutofit/>
          </a:bodyPr>
          <a:lstStyle/>
          <a:p>
            <a:r>
              <a:rPr lang="en-US" sz="2400" dirty="0"/>
              <a:t>Not all the families we work with are living in poverty. </a:t>
            </a:r>
          </a:p>
        </p:txBody>
      </p:sp>
    </p:spTree>
    <p:extLst>
      <p:ext uri="{BB962C8B-B14F-4D97-AF65-F5344CB8AC3E}">
        <p14:creationId xmlns:p14="http://schemas.microsoft.com/office/powerpoint/2010/main" val="1596269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1AEAA-CA0A-6CDE-A72F-D8ECF67C66AE}"/>
              </a:ext>
            </a:extLst>
          </p:cNvPr>
          <p:cNvSpPr>
            <a:spLocks noGrp="1"/>
          </p:cNvSpPr>
          <p:nvPr>
            <p:ph type="title"/>
          </p:nvPr>
        </p:nvSpPr>
        <p:spPr/>
        <p:txBody>
          <a:bodyPr/>
          <a:lstStyle/>
          <a:p>
            <a:r>
              <a:rPr lang="en-US" dirty="0"/>
              <a:t>Alice -</a:t>
            </a:r>
            <a:br>
              <a:rPr lang="en-US" dirty="0"/>
            </a:br>
            <a:r>
              <a:rPr lang="en-US" dirty="0"/>
              <a:t>asset limited, income constrained, employed</a:t>
            </a:r>
          </a:p>
        </p:txBody>
      </p:sp>
      <p:sp>
        <p:nvSpPr>
          <p:cNvPr id="3" name="Content Placeholder 2">
            <a:extLst>
              <a:ext uri="{FF2B5EF4-FFF2-40B4-BE49-F238E27FC236}">
                <a16:creationId xmlns:a16="http://schemas.microsoft.com/office/drawing/2014/main" id="{DC3C61C6-2DF6-9722-6D58-E0D745BFD3C0}"/>
              </a:ext>
            </a:extLst>
          </p:cNvPr>
          <p:cNvSpPr>
            <a:spLocks noGrp="1"/>
          </p:cNvSpPr>
          <p:nvPr>
            <p:ph idx="1"/>
          </p:nvPr>
        </p:nvSpPr>
        <p:spPr>
          <a:xfrm>
            <a:off x="435935" y="2015732"/>
            <a:ext cx="10962167" cy="3450613"/>
          </a:xfrm>
        </p:spPr>
        <p:txBody>
          <a:bodyPr>
            <a:noAutofit/>
          </a:bodyPr>
          <a:lstStyle/>
          <a:p>
            <a:r>
              <a:rPr lang="en-US" sz="1800" dirty="0"/>
              <a:t>Households that earn more than the Federal Poverty Level, but less than the basic cost of living for the county</a:t>
            </a:r>
          </a:p>
          <a:p>
            <a:pPr lvl="1"/>
            <a:r>
              <a:rPr lang="en-US" dirty="0"/>
              <a:t>For a family of 4 in 2022 in Deschutes County:  FPL $27,750 vs.  ALICE $81,180</a:t>
            </a:r>
          </a:p>
          <a:p>
            <a:r>
              <a:rPr lang="en-US" sz="1800" dirty="0"/>
              <a:t>Households below the ALICE Threshold — ALICE households plus those in poverty — can’t afford the essentials</a:t>
            </a:r>
          </a:p>
          <a:p>
            <a:pPr lvl="1"/>
            <a:r>
              <a:rPr lang="en-US" dirty="0"/>
              <a:t>Housing, utilities, childcare, food, transportation, health care, basic smart phone plan and taxes</a:t>
            </a:r>
          </a:p>
          <a:p>
            <a:r>
              <a:rPr lang="en-US" sz="1800" dirty="0"/>
              <a:t>26% of all households in Deschutes County live below the ALICE threshold</a:t>
            </a:r>
          </a:p>
          <a:p>
            <a:pPr lvl="1"/>
            <a:r>
              <a:rPr lang="en-US" dirty="0"/>
              <a:t>77% of single female headed households with children; 50% of single male headed households with children; </a:t>
            </a:r>
            <a:r>
              <a:rPr lang="en-US" sz="1800" dirty="0"/>
              <a:t>45% of 25-year-old and under households</a:t>
            </a:r>
            <a:endParaRPr lang="en-US" dirty="0"/>
          </a:p>
          <a:p>
            <a:r>
              <a:rPr lang="en-US" sz="1800" dirty="0"/>
              <a:t>Major life events like loss of a job, health crisis and divorce can cause an ALICE household to tumble into poverty</a:t>
            </a:r>
          </a:p>
        </p:txBody>
      </p:sp>
    </p:spTree>
    <p:extLst>
      <p:ext uri="{BB962C8B-B14F-4D97-AF65-F5344CB8AC3E}">
        <p14:creationId xmlns:p14="http://schemas.microsoft.com/office/powerpoint/2010/main" val="3347315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8333C-3964-0F90-8E2F-FDF21A02B6A4}"/>
              </a:ext>
            </a:extLst>
          </p:cNvPr>
          <p:cNvSpPr>
            <a:spLocks noGrp="1"/>
          </p:cNvSpPr>
          <p:nvPr>
            <p:ph type="ctrTitle"/>
          </p:nvPr>
        </p:nvSpPr>
        <p:spPr/>
        <p:txBody>
          <a:bodyPr/>
          <a:lstStyle/>
          <a:p>
            <a:r>
              <a:rPr lang="en-US" dirty="0"/>
              <a:t>Questions or comments? </a:t>
            </a:r>
          </a:p>
        </p:txBody>
      </p:sp>
      <p:sp>
        <p:nvSpPr>
          <p:cNvPr id="3" name="Subtitle 2">
            <a:extLst>
              <a:ext uri="{FF2B5EF4-FFF2-40B4-BE49-F238E27FC236}">
                <a16:creationId xmlns:a16="http://schemas.microsoft.com/office/drawing/2014/main" id="{12D0CFEB-DA67-C7C5-0578-547BBA3009A4}"/>
              </a:ext>
            </a:extLst>
          </p:cNvPr>
          <p:cNvSpPr>
            <a:spLocks noGrp="1"/>
          </p:cNvSpPr>
          <p:nvPr>
            <p:ph type="subTitle" idx="1"/>
          </p:nvPr>
        </p:nvSpPr>
        <p:spPr/>
        <p:txBody>
          <a:bodyPr/>
          <a:lstStyle/>
          <a:p>
            <a:r>
              <a:rPr lang="en-US" dirty="0"/>
              <a:t>Thank you so much for your time and interest</a:t>
            </a:r>
          </a:p>
        </p:txBody>
      </p:sp>
    </p:spTree>
    <p:extLst>
      <p:ext uri="{BB962C8B-B14F-4D97-AF65-F5344CB8AC3E}">
        <p14:creationId xmlns:p14="http://schemas.microsoft.com/office/powerpoint/2010/main" val="2416370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ECD3D-DFCE-33FB-80A2-B8034AAFC200}"/>
              </a:ext>
            </a:extLst>
          </p:cNvPr>
          <p:cNvSpPr>
            <a:spLocks noGrp="1"/>
          </p:cNvSpPr>
          <p:nvPr>
            <p:ph type="title"/>
          </p:nvPr>
        </p:nvSpPr>
        <p:spPr/>
        <p:txBody>
          <a:bodyPr>
            <a:normAutofit/>
          </a:bodyPr>
          <a:lstStyle/>
          <a:p>
            <a:r>
              <a:rPr lang="en-US" sz="4800" dirty="0"/>
              <a:t>“hidden homeless”</a:t>
            </a:r>
          </a:p>
        </p:txBody>
      </p:sp>
      <p:sp>
        <p:nvSpPr>
          <p:cNvPr id="3" name="Text Placeholder 2">
            <a:extLst>
              <a:ext uri="{FF2B5EF4-FFF2-40B4-BE49-F238E27FC236}">
                <a16:creationId xmlns:a16="http://schemas.microsoft.com/office/drawing/2014/main" id="{947829AC-CF26-6450-7899-5198BC82B708}"/>
              </a:ext>
            </a:extLst>
          </p:cNvPr>
          <p:cNvSpPr>
            <a:spLocks noGrp="1"/>
          </p:cNvSpPr>
          <p:nvPr>
            <p:ph type="body" idx="1"/>
          </p:nvPr>
        </p:nvSpPr>
        <p:spPr>
          <a:xfrm>
            <a:off x="1454239" y="3806195"/>
            <a:ext cx="8630446" cy="1785308"/>
          </a:xfrm>
        </p:spPr>
        <p:txBody>
          <a:bodyPr>
            <a:normAutofit/>
          </a:bodyPr>
          <a:lstStyle/>
          <a:p>
            <a:r>
              <a:rPr lang="en-US" sz="1800" dirty="0"/>
              <a:t>We don’t see children, youth, and families in the same way that we see adults who experience homelessness. Most children and youth experiencing homelessness are not visible in shelters or on the streets, but rather moving from place to place - couches, motels, cars, and wherever they can find temporary shelter. </a:t>
            </a:r>
          </a:p>
          <a:p>
            <a:endParaRPr lang="en-US" dirty="0"/>
          </a:p>
        </p:txBody>
      </p:sp>
    </p:spTree>
    <p:extLst>
      <p:ext uri="{BB962C8B-B14F-4D97-AF65-F5344CB8AC3E}">
        <p14:creationId xmlns:p14="http://schemas.microsoft.com/office/powerpoint/2010/main" val="3705357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3ED1D-590B-1BA4-5CEC-8E20896024AF}"/>
              </a:ext>
            </a:extLst>
          </p:cNvPr>
          <p:cNvSpPr>
            <a:spLocks noGrp="1"/>
          </p:cNvSpPr>
          <p:nvPr>
            <p:ph type="title"/>
          </p:nvPr>
        </p:nvSpPr>
        <p:spPr/>
        <p:txBody>
          <a:bodyPr/>
          <a:lstStyle/>
          <a:p>
            <a:r>
              <a:rPr lang="en-US" dirty="0" err="1"/>
              <a:t>Mckinney</a:t>
            </a:r>
            <a:r>
              <a:rPr lang="en-US" dirty="0"/>
              <a:t> </a:t>
            </a:r>
            <a:r>
              <a:rPr lang="en-US" dirty="0" err="1"/>
              <a:t>vento</a:t>
            </a:r>
            <a:r>
              <a:rPr lang="en-US" dirty="0"/>
              <a:t> act</a:t>
            </a:r>
          </a:p>
        </p:txBody>
      </p:sp>
      <p:sp>
        <p:nvSpPr>
          <p:cNvPr id="3" name="Content Placeholder 2">
            <a:extLst>
              <a:ext uri="{FF2B5EF4-FFF2-40B4-BE49-F238E27FC236}">
                <a16:creationId xmlns:a16="http://schemas.microsoft.com/office/drawing/2014/main" id="{31987014-71D6-B6D7-ED21-C01A3DC15A13}"/>
              </a:ext>
            </a:extLst>
          </p:cNvPr>
          <p:cNvSpPr>
            <a:spLocks noGrp="1"/>
          </p:cNvSpPr>
          <p:nvPr>
            <p:ph idx="1"/>
          </p:nvPr>
        </p:nvSpPr>
        <p:spPr/>
        <p:txBody>
          <a:bodyPr>
            <a:normAutofit lnSpcReduction="10000"/>
          </a:bodyPr>
          <a:lstStyle/>
          <a:p>
            <a:r>
              <a:rPr lang="en-US" sz="2400" dirty="0">
                <a:solidFill>
                  <a:srgbClr val="000000"/>
                </a:solidFill>
              </a:rPr>
              <a:t>Under the McKinney Vento (MKV) Act, State educational agencies must ensure that each houseless child and youth has </a:t>
            </a:r>
            <a:r>
              <a:rPr lang="en-US" sz="2400" u="sng" dirty="0">
                <a:solidFill>
                  <a:srgbClr val="000000"/>
                </a:solidFill>
              </a:rPr>
              <a:t>equal access to the same free, appropriate public education, including a public preschool education, as other children and youths.  </a:t>
            </a:r>
          </a:p>
          <a:p>
            <a:pPr marL="457200" lvl="1" indent="0">
              <a:buNone/>
            </a:pPr>
            <a:endParaRPr lang="en-US" dirty="0">
              <a:solidFill>
                <a:srgbClr val="000000"/>
              </a:solidFill>
            </a:endParaRPr>
          </a:p>
          <a:p>
            <a:pPr lvl="1"/>
            <a:r>
              <a:rPr lang="en-US" sz="2000" dirty="0">
                <a:solidFill>
                  <a:srgbClr val="000000"/>
                </a:solidFill>
              </a:rPr>
              <a:t>Designed to address the challenges that children and youth experiencing homelessness face in enrolling, attending, and succeeding in school</a:t>
            </a:r>
          </a:p>
          <a:p>
            <a:pPr lvl="1"/>
            <a:r>
              <a:rPr lang="en-US" sz="2000" dirty="0">
                <a:solidFill>
                  <a:srgbClr val="000000"/>
                </a:solidFill>
              </a:rPr>
              <a:t>MKV eligibility lasts through the school year in which they are found to be eligible</a:t>
            </a:r>
          </a:p>
          <a:p>
            <a:endParaRPr lang="en-US" dirty="0"/>
          </a:p>
        </p:txBody>
      </p:sp>
    </p:spTree>
    <p:extLst>
      <p:ext uri="{BB962C8B-B14F-4D97-AF65-F5344CB8AC3E}">
        <p14:creationId xmlns:p14="http://schemas.microsoft.com/office/powerpoint/2010/main" val="95955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25F31-01AF-7B83-7468-EC38DA833B7B}"/>
              </a:ext>
            </a:extLst>
          </p:cNvPr>
          <p:cNvSpPr>
            <a:spLocks noGrp="1"/>
          </p:cNvSpPr>
          <p:nvPr>
            <p:ph type="ctrTitle"/>
          </p:nvPr>
        </p:nvSpPr>
        <p:spPr/>
        <p:txBody>
          <a:bodyPr>
            <a:normAutofit/>
          </a:bodyPr>
          <a:lstStyle/>
          <a:p>
            <a:r>
              <a:rPr lang="en-US" sz="4800" dirty="0"/>
              <a:t>Definition of homelessness under </a:t>
            </a:r>
            <a:r>
              <a:rPr lang="en-US" sz="4800" dirty="0" err="1"/>
              <a:t>mckinney</a:t>
            </a:r>
            <a:r>
              <a:rPr lang="en-US" sz="4800" dirty="0"/>
              <a:t> </a:t>
            </a:r>
            <a:r>
              <a:rPr lang="en-US" sz="4800" dirty="0" err="1"/>
              <a:t>vento</a:t>
            </a:r>
            <a:endParaRPr lang="en-US" sz="4800" dirty="0"/>
          </a:p>
        </p:txBody>
      </p:sp>
      <p:sp>
        <p:nvSpPr>
          <p:cNvPr id="3" name="Subtitle 2">
            <a:extLst>
              <a:ext uri="{FF2B5EF4-FFF2-40B4-BE49-F238E27FC236}">
                <a16:creationId xmlns:a16="http://schemas.microsoft.com/office/drawing/2014/main" id="{5367DBF4-6E0A-979E-71D0-EE15D3BF074A}"/>
              </a:ext>
            </a:extLst>
          </p:cNvPr>
          <p:cNvSpPr>
            <a:spLocks noGrp="1"/>
          </p:cNvSpPr>
          <p:nvPr>
            <p:ph type="subTitle" idx="1"/>
          </p:nvPr>
        </p:nvSpPr>
        <p:spPr/>
        <p:txBody>
          <a:bodyPr>
            <a:noAutofit/>
          </a:bodyPr>
          <a:lstStyle/>
          <a:p>
            <a:r>
              <a:rPr lang="en-US" sz="2000" dirty="0"/>
              <a:t>MKV definition differs from the department of housing and urban development’s definition</a:t>
            </a:r>
          </a:p>
        </p:txBody>
      </p:sp>
    </p:spTree>
    <p:extLst>
      <p:ext uri="{BB962C8B-B14F-4D97-AF65-F5344CB8AC3E}">
        <p14:creationId xmlns:p14="http://schemas.microsoft.com/office/powerpoint/2010/main" val="1734034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DAB9A-6F98-C081-9CFD-7F514ACD6562}"/>
              </a:ext>
            </a:extLst>
          </p:cNvPr>
          <p:cNvSpPr>
            <a:spLocks noGrp="1"/>
          </p:cNvSpPr>
          <p:nvPr>
            <p:ph type="title"/>
          </p:nvPr>
        </p:nvSpPr>
        <p:spPr/>
        <p:txBody>
          <a:bodyPr>
            <a:normAutofit fontScale="90000"/>
          </a:bodyPr>
          <a:lstStyle/>
          <a:p>
            <a:r>
              <a:rPr lang="en-US" sz="3200" dirty="0"/>
              <a:t>Individuals who lack a fixed, regular and adequate nighttime residence</a:t>
            </a:r>
            <a:br>
              <a:rPr lang="en-US" sz="3200" dirty="0"/>
            </a:br>
            <a:endParaRPr lang="en-US" dirty="0"/>
          </a:p>
        </p:txBody>
      </p:sp>
      <p:sp>
        <p:nvSpPr>
          <p:cNvPr id="3" name="Content Placeholder 2">
            <a:extLst>
              <a:ext uri="{FF2B5EF4-FFF2-40B4-BE49-F238E27FC236}">
                <a16:creationId xmlns:a16="http://schemas.microsoft.com/office/drawing/2014/main" id="{E03ECA0C-42C1-334C-BF39-2CD8BB767359}"/>
              </a:ext>
            </a:extLst>
          </p:cNvPr>
          <p:cNvSpPr>
            <a:spLocks noGrp="1"/>
          </p:cNvSpPr>
          <p:nvPr>
            <p:ph idx="1"/>
          </p:nvPr>
        </p:nvSpPr>
        <p:spPr>
          <a:xfrm>
            <a:off x="1451579" y="2015732"/>
            <a:ext cx="9603275" cy="3595359"/>
          </a:xfrm>
        </p:spPr>
        <p:txBody>
          <a:bodyPr>
            <a:normAutofit fontScale="92500" lnSpcReduction="10000"/>
          </a:bodyPr>
          <a:lstStyle/>
          <a:p>
            <a:pPr marL="0" lvl="0" indent="0" algn="l" rtl="0">
              <a:spcBef>
                <a:spcPts val="0"/>
              </a:spcBef>
              <a:spcAft>
                <a:spcPts val="0"/>
              </a:spcAft>
              <a:buNone/>
            </a:pPr>
            <a:r>
              <a:rPr lang="en-US" sz="2400" dirty="0"/>
              <a:t>The term includes children and youths who are:</a:t>
            </a:r>
          </a:p>
          <a:p>
            <a:pPr marL="457200" lvl="0" indent="-342900" algn="l" rtl="0">
              <a:spcBef>
                <a:spcPts val="1200"/>
              </a:spcBef>
              <a:spcAft>
                <a:spcPts val="0"/>
              </a:spcAft>
              <a:buSzPts val="1800"/>
              <a:buChar char="●"/>
            </a:pPr>
            <a:r>
              <a:rPr lang="en-US" sz="2400" dirty="0"/>
              <a:t>Sharing the housing of other persons due to loss of housing, economic hardship or a similar reason (referred to as “doubled up”)</a:t>
            </a:r>
          </a:p>
          <a:p>
            <a:pPr marL="457200" lvl="0" indent="-342900" algn="l" rtl="0">
              <a:spcBef>
                <a:spcPts val="0"/>
              </a:spcBef>
              <a:spcAft>
                <a:spcPts val="0"/>
              </a:spcAft>
              <a:buSzPts val="1800"/>
              <a:buChar char="●"/>
            </a:pPr>
            <a:r>
              <a:rPr lang="en-US" sz="2400" dirty="0"/>
              <a:t>Living in motels, hotels, trailer parks, or camping grounds due to the lack of alternative adequate accommodations</a:t>
            </a:r>
          </a:p>
          <a:p>
            <a:pPr marL="457200" lvl="0" indent="-342900" algn="l" rtl="0">
              <a:spcBef>
                <a:spcPts val="0"/>
              </a:spcBef>
              <a:spcAft>
                <a:spcPts val="0"/>
              </a:spcAft>
              <a:buSzPts val="1800"/>
              <a:buChar char="●"/>
            </a:pPr>
            <a:r>
              <a:rPr lang="en-US" sz="2400" dirty="0"/>
              <a:t>Living in emergency or transitional shelters</a:t>
            </a:r>
          </a:p>
          <a:p>
            <a:pPr marL="457200" lvl="0" indent="-342900" algn="l" rtl="0">
              <a:spcBef>
                <a:spcPts val="0"/>
              </a:spcBef>
              <a:spcAft>
                <a:spcPts val="0"/>
              </a:spcAft>
              <a:buSzPts val="1800"/>
              <a:buChar char="●"/>
            </a:pPr>
            <a:r>
              <a:rPr lang="en-US" sz="2400" dirty="0"/>
              <a:t>Living in a primary nighttime residence that is not ordinarily used as regular sleeping accommodations (cars, parks, public spaces, etc.) or is substandard (lacking utilities, overcrowded, unsafe, etc.)</a:t>
            </a:r>
            <a:endParaRPr lang="en-US" sz="2400" b="1" dirty="0">
              <a:latin typeface="Kulim Park"/>
              <a:ea typeface="Kulim Park"/>
              <a:cs typeface="Kulim Park"/>
              <a:sym typeface="Kulim Park"/>
            </a:endParaRPr>
          </a:p>
          <a:p>
            <a:pPr marL="457200" lvl="0" indent="-342900" algn="l" rtl="0">
              <a:spcBef>
                <a:spcPts val="0"/>
              </a:spcBef>
              <a:spcAft>
                <a:spcPts val="0"/>
              </a:spcAft>
              <a:buSzPts val="1800"/>
              <a:buChar char="●"/>
            </a:pPr>
            <a:endParaRPr lang="en-US" dirty="0"/>
          </a:p>
          <a:p>
            <a:endParaRPr lang="en-US" dirty="0"/>
          </a:p>
        </p:txBody>
      </p:sp>
    </p:spTree>
    <p:extLst>
      <p:ext uri="{BB962C8B-B14F-4D97-AF65-F5344CB8AC3E}">
        <p14:creationId xmlns:p14="http://schemas.microsoft.com/office/powerpoint/2010/main" val="257201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A67BC-0C0C-E26F-A320-A309FA526A09}"/>
              </a:ext>
            </a:extLst>
          </p:cNvPr>
          <p:cNvSpPr>
            <a:spLocks noGrp="1"/>
          </p:cNvSpPr>
          <p:nvPr>
            <p:ph type="title"/>
          </p:nvPr>
        </p:nvSpPr>
        <p:spPr/>
        <p:txBody>
          <a:bodyPr/>
          <a:lstStyle/>
          <a:p>
            <a:r>
              <a:rPr lang="en-US" dirty="0"/>
              <a:t>Unaccompanied Children and youth</a:t>
            </a:r>
          </a:p>
        </p:txBody>
      </p:sp>
      <p:sp>
        <p:nvSpPr>
          <p:cNvPr id="3" name="Content Placeholder 2">
            <a:extLst>
              <a:ext uri="{FF2B5EF4-FFF2-40B4-BE49-F238E27FC236}">
                <a16:creationId xmlns:a16="http://schemas.microsoft.com/office/drawing/2014/main" id="{ABAA86ED-2BDE-53D4-E73F-016D60632000}"/>
              </a:ext>
            </a:extLst>
          </p:cNvPr>
          <p:cNvSpPr>
            <a:spLocks noGrp="1"/>
          </p:cNvSpPr>
          <p:nvPr>
            <p:ph idx="1"/>
          </p:nvPr>
        </p:nvSpPr>
        <p:spPr>
          <a:xfrm>
            <a:off x="971550" y="2015732"/>
            <a:ext cx="10401300" cy="3699268"/>
          </a:xfrm>
        </p:spPr>
        <p:txBody>
          <a:bodyPr>
            <a:normAutofit/>
          </a:bodyPr>
          <a:lstStyle/>
          <a:p>
            <a:pPr marL="114300" lvl="0" indent="0" algn="l" rtl="0">
              <a:spcBef>
                <a:spcPts val="0"/>
              </a:spcBef>
              <a:spcAft>
                <a:spcPts val="0"/>
              </a:spcAft>
              <a:buSzPts val="1800"/>
              <a:buNone/>
            </a:pPr>
            <a:r>
              <a:rPr lang="en-US" sz="2400" dirty="0"/>
              <a:t>The MKV Act has provisions for students who are not in the physical custody of a parent or legal guardian and who lack a fixed, regular, or adequate nighttime residence.</a:t>
            </a:r>
            <a:endParaRPr lang="en-US" dirty="0"/>
          </a:p>
          <a:p>
            <a:pPr marL="457200" lvl="0" indent="-342900" algn="l" rtl="0">
              <a:spcBef>
                <a:spcPts val="0"/>
              </a:spcBef>
              <a:spcAft>
                <a:spcPts val="0"/>
              </a:spcAft>
              <a:buSzPts val="1800"/>
              <a:buChar char="●"/>
            </a:pPr>
            <a:r>
              <a:rPr lang="en-US" sz="2200" dirty="0"/>
              <a:t>Most of our unaccompanied children and youth experienced instability in their homes </a:t>
            </a:r>
          </a:p>
          <a:p>
            <a:pPr marL="457200" lvl="0" indent="-342900" algn="l" rtl="0">
              <a:spcBef>
                <a:spcPts val="0"/>
              </a:spcBef>
              <a:spcAft>
                <a:spcPts val="0"/>
              </a:spcAft>
              <a:buSzPts val="1800"/>
              <a:buChar char="●"/>
            </a:pPr>
            <a:r>
              <a:rPr lang="en-US" sz="2200" dirty="0"/>
              <a:t>Can be any age but are predominantly high school students</a:t>
            </a:r>
          </a:p>
          <a:p>
            <a:pPr marL="457200" lvl="0" indent="-342900" algn="l" rtl="0">
              <a:spcBef>
                <a:spcPts val="0"/>
              </a:spcBef>
              <a:spcAft>
                <a:spcPts val="0"/>
              </a:spcAft>
              <a:buSzPts val="1800"/>
              <a:buChar char="●"/>
            </a:pPr>
            <a:r>
              <a:rPr lang="en-US" sz="2200" dirty="0"/>
              <a:t>Are among our most vulnerable students but unlikely to seek services</a:t>
            </a:r>
          </a:p>
          <a:p>
            <a:pPr marL="457200" lvl="0" indent="-342900" algn="l" rtl="0">
              <a:spcBef>
                <a:spcPts val="0"/>
              </a:spcBef>
              <a:spcAft>
                <a:spcPts val="0"/>
              </a:spcAft>
              <a:buSzPts val="1800"/>
              <a:buChar char="●"/>
            </a:pPr>
            <a:r>
              <a:rPr lang="en-US" sz="2200" dirty="0"/>
              <a:t>Face barriers to accessing program supports due to age restrictions </a:t>
            </a:r>
          </a:p>
          <a:p>
            <a:pPr marL="914400" lvl="1" indent="-342900">
              <a:spcBef>
                <a:spcPts val="0"/>
              </a:spcBef>
              <a:buSzPts val="1800"/>
              <a:buChar char="●"/>
            </a:pPr>
            <a:r>
              <a:rPr lang="en-US" sz="2000" dirty="0"/>
              <a:t>Under MKV, paperwork cannot be a barrier to receiving an education </a:t>
            </a:r>
          </a:p>
        </p:txBody>
      </p:sp>
    </p:spTree>
    <p:extLst>
      <p:ext uri="{BB962C8B-B14F-4D97-AF65-F5344CB8AC3E}">
        <p14:creationId xmlns:p14="http://schemas.microsoft.com/office/powerpoint/2010/main" val="3394837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FD0E7-9A41-27A4-0842-99B257FA6709}"/>
              </a:ext>
            </a:extLst>
          </p:cNvPr>
          <p:cNvSpPr>
            <a:spLocks noGrp="1"/>
          </p:cNvSpPr>
          <p:nvPr>
            <p:ph type="title"/>
          </p:nvPr>
        </p:nvSpPr>
        <p:spPr/>
        <p:txBody>
          <a:bodyPr>
            <a:normAutofit/>
          </a:bodyPr>
          <a:lstStyle/>
          <a:p>
            <a:r>
              <a:rPr lang="en-US" sz="4800" dirty="0"/>
              <a:t>Role of the </a:t>
            </a:r>
            <a:r>
              <a:rPr lang="en-US" sz="4800" dirty="0" err="1"/>
              <a:t>mckinney</a:t>
            </a:r>
            <a:r>
              <a:rPr lang="en-US" sz="4800" dirty="0"/>
              <a:t> </a:t>
            </a:r>
            <a:r>
              <a:rPr lang="en-US" sz="4800" dirty="0" err="1"/>
              <a:t>vento</a:t>
            </a:r>
            <a:r>
              <a:rPr lang="en-US" sz="4800" dirty="0"/>
              <a:t> liaison</a:t>
            </a:r>
          </a:p>
        </p:txBody>
      </p:sp>
      <p:sp>
        <p:nvSpPr>
          <p:cNvPr id="3" name="Text Placeholder 2">
            <a:extLst>
              <a:ext uri="{FF2B5EF4-FFF2-40B4-BE49-F238E27FC236}">
                <a16:creationId xmlns:a16="http://schemas.microsoft.com/office/drawing/2014/main" id="{D64D3CC3-F468-5D62-BA1E-4D270A58ED4F}"/>
              </a:ext>
            </a:extLst>
          </p:cNvPr>
          <p:cNvSpPr>
            <a:spLocks noGrp="1"/>
          </p:cNvSpPr>
          <p:nvPr>
            <p:ph type="body" idx="1"/>
          </p:nvPr>
        </p:nvSpPr>
        <p:spPr/>
        <p:txBody>
          <a:bodyPr>
            <a:noAutofit/>
          </a:bodyPr>
          <a:lstStyle/>
          <a:p>
            <a:r>
              <a:rPr lang="en-US" sz="2400" dirty="0"/>
              <a:t>To </a:t>
            </a:r>
            <a:r>
              <a:rPr lang="en-US" sz="2400" b="0" i="0" dirty="0">
                <a:solidFill>
                  <a:srgbClr val="040C28"/>
                </a:solidFill>
                <a:effectLst/>
                <a:latin typeface="Google Sans"/>
              </a:rPr>
              <a:t>protect the educational rights of children and youth experiencing houselessness. </a:t>
            </a:r>
            <a:endParaRPr lang="en-US" sz="2400" dirty="0"/>
          </a:p>
        </p:txBody>
      </p:sp>
    </p:spTree>
    <p:extLst>
      <p:ext uri="{BB962C8B-B14F-4D97-AF65-F5344CB8AC3E}">
        <p14:creationId xmlns:p14="http://schemas.microsoft.com/office/powerpoint/2010/main" val="217734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CA9E-A85A-0703-2725-7BAED8C1083E}"/>
              </a:ext>
            </a:extLst>
          </p:cNvPr>
          <p:cNvSpPr>
            <a:spLocks noGrp="1"/>
          </p:cNvSpPr>
          <p:nvPr>
            <p:ph type="title"/>
          </p:nvPr>
        </p:nvSpPr>
        <p:spPr>
          <a:xfrm>
            <a:off x="1451579" y="804520"/>
            <a:ext cx="9603275" cy="573282"/>
          </a:xfrm>
        </p:spPr>
        <p:txBody>
          <a:bodyPr/>
          <a:lstStyle/>
          <a:p>
            <a:r>
              <a:rPr lang="en-US" dirty="0" err="1"/>
              <a:t>Mkv</a:t>
            </a:r>
            <a:r>
              <a:rPr lang="en-US" dirty="0"/>
              <a:t> Liaison responsibilities</a:t>
            </a:r>
          </a:p>
        </p:txBody>
      </p:sp>
      <p:sp>
        <p:nvSpPr>
          <p:cNvPr id="3" name="Content Placeholder 2">
            <a:extLst>
              <a:ext uri="{FF2B5EF4-FFF2-40B4-BE49-F238E27FC236}">
                <a16:creationId xmlns:a16="http://schemas.microsoft.com/office/drawing/2014/main" id="{5D2FA300-2B36-E5B4-FB87-D0D13638C51B}"/>
              </a:ext>
            </a:extLst>
          </p:cNvPr>
          <p:cNvSpPr>
            <a:spLocks noGrp="1"/>
          </p:cNvSpPr>
          <p:nvPr>
            <p:ph idx="1"/>
          </p:nvPr>
        </p:nvSpPr>
        <p:spPr>
          <a:xfrm>
            <a:off x="1489994" y="2029586"/>
            <a:ext cx="9603275" cy="3450613"/>
          </a:xfrm>
        </p:spPr>
        <p:txBody>
          <a:bodyPr>
            <a:normAutofit/>
          </a:bodyPr>
          <a:lstStyle/>
          <a:p>
            <a:pPr marL="342900" indent="-342900">
              <a:lnSpc>
                <a:spcPct val="107000"/>
              </a:lnSpc>
              <a:spcBef>
                <a:spcPts val="0"/>
              </a:spcBef>
              <a:buFont typeface="Arial" panose="020B0604020202020204" pitchFamily="34" charset="0"/>
              <a:buChar char="●"/>
            </a:pPr>
            <a:r>
              <a:rPr lang="en-US" dirty="0"/>
              <a:t>Identifying MKV eligible children and youth </a:t>
            </a:r>
          </a:p>
          <a:p>
            <a:pPr marL="342900" marR="0" lvl="0" indent="-342900">
              <a:lnSpc>
                <a:spcPct val="107000"/>
              </a:lnSpc>
              <a:spcBef>
                <a:spcPts val="0"/>
              </a:spcBef>
              <a:spcAft>
                <a:spcPts val="0"/>
              </a:spcAft>
              <a:buFont typeface="Arial" panose="020B0604020202020204" pitchFamily="34" charset="0"/>
              <a:buChar char="●"/>
            </a:pPr>
            <a:r>
              <a:rPr lang="en-US" dirty="0"/>
              <a:t>Enrolling students immediately in the school of origin or school of residence even if they are unable to produce academic and immunization records, proof of address or other documentation typically required for enrollment</a:t>
            </a:r>
          </a:p>
          <a:p>
            <a:pPr marL="342900" marR="0" lvl="0" indent="-342900">
              <a:lnSpc>
                <a:spcPct val="107000"/>
              </a:lnSpc>
              <a:spcBef>
                <a:spcPts val="0"/>
              </a:spcBef>
              <a:spcAft>
                <a:spcPts val="0"/>
              </a:spcAft>
              <a:buFont typeface="Arial" panose="020B0604020202020204" pitchFamily="34" charset="0"/>
              <a:buChar char="●"/>
            </a:pPr>
            <a:r>
              <a:rPr lang="en-US" dirty="0"/>
              <a:t>Enrolling students in the Free and Reduced Lunch program – application waived</a:t>
            </a:r>
          </a:p>
          <a:p>
            <a:pPr marL="342900" marR="0" lvl="0" indent="-342900">
              <a:lnSpc>
                <a:spcPct val="107000"/>
              </a:lnSpc>
              <a:spcBef>
                <a:spcPts val="0"/>
              </a:spcBef>
              <a:spcAft>
                <a:spcPts val="0"/>
              </a:spcAft>
              <a:buFont typeface="Arial" panose="020B0604020202020204" pitchFamily="34" charset="0"/>
              <a:buChar char="●"/>
            </a:pPr>
            <a:r>
              <a:rPr lang="en-US" dirty="0"/>
              <a:t>Ensuring student’s IEP evaluations are expedited</a:t>
            </a:r>
          </a:p>
          <a:p>
            <a:pPr marL="342900" indent="-342900">
              <a:lnSpc>
                <a:spcPct val="107000"/>
              </a:lnSpc>
              <a:spcBef>
                <a:spcPts val="0"/>
              </a:spcBef>
              <a:buFont typeface="Arial" panose="020B0604020202020204" pitchFamily="34" charset="0"/>
              <a:buChar char="●"/>
            </a:pPr>
            <a:r>
              <a:rPr lang="en-US" dirty="0"/>
              <a:t>Connecting families and students to basic need resources and FAN Advocates</a:t>
            </a:r>
          </a:p>
          <a:p>
            <a:pPr marL="342900" marR="0" lvl="0" indent="-342900">
              <a:lnSpc>
                <a:spcPct val="107000"/>
              </a:lnSpc>
              <a:spcBef>
                <a:spcPts val="0"/>
              </a:spcBef>
              <a:spcAft>
                <a:spcPts val="0"/>
              </a:spcAft>
              <a:buFont typeface="Arial" panose="020B0604020202020204" pitchFamily="34" charset="0"/>
              <a:buChar char="●"/>
            </a:pPr>
            <a:r>
              <a:rPr lang="en-US" dirty="0"/>
              <a:t>Providing FAFSA Verification of Independence Letters for unaccompanied youth experiencing homelessness</a:t>
            </a:r>
          </a:p>
        </p:txBody>
      </p:sp>
    </p:spTree>
    <p:extLst>
      <p:ext uri="{BB962C8B-B14F-4D97-AF65-F5344CB8AC3E}">
        <p14:creationId xmlns:p14="http://schemas.microsoft.com/office/powerpoint/2010/main" val="223731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F8AFB-24BF-1396-352D-58CB1A6B158C}"/>
              </a:ext>
            </a:extLst>
          </p:cNvPr>
          <p:cNvSpPr>
            <a:spLocks noGrp="1"/>
          </p:cNvSpPr>
          <p:nvPr>
            <p:ph type="title"/>
          </p:nvPr>
        </p:nvSpPr>
        <p:spPr/>
        <p:txBody>
          <a:bodyPr/>
          <a:lstStyle/>
          <a:p>
            <a:r>
              <a:rPr lang="en-US" dirty="0" err="1"/>
              <a:t>Mkv</a:t>
            </a:r>
            <a:r>
              <a:rPr lang="en-US" dirty="0"/>
              <a:t> Liaison responsibilities</a:t>
            </a:r>
            <a:br>
              <a:rPr lang="en-US" dirty="0"/>
            </a:br>
            <a:r>
              <a:rPr lang="en-US" dirty="0"/>
              <a:t>continued</a:t>
            </a:r>
          </a:p>
        </p:txBody>
      </p:sp>
      <p:sp>
        <p:nvSpPr>
          <p:cNvPr id="3" name="Content Placeholder 2">
            <a:extLst>
              <a:ext uri="{FF2B5EF4-FFF2-40B4-BE49-F238E27FC236}">
                <a16:creationId xmlns:a16="http://schemas.microsoft.com/office/drawing/2014/main" id="{0B91DD0E-906F-2417-ED75-AAB2783E4DBD}"/>
              </a:ext>
            </a:extLst>
          </p:cNvPr>
          <p:cNvSpPr>
            <a:spLocks noGrp="1"/>
          </p:cNvSpPr>
          <p:nvPr>
            <p:ph idx="1"/>
          </p:nvPr>
        </p:nvSpPr>
        <p:spPr>
          <a:xfrm>
            <a:off x="1451579" y="2015732"/>
            <a:ext cx="8833467" cy="3450613"/>
          </a:xfrm>
        </p:spPr>
        <p:txBody>
          <a:bodyPr/>
          <a:lstStyle/>
          <a:p>
            <a:r>
              <a:rPr lang="en-US" dirty="0"/>
              <a:t>Arranging transportation to ensure that students can attend their school of origin for the remainder of the academic school year</a:t>
            </a:r>
          </a:p>
          <a:p>
            <a:pPr lvl="1"/>
            <a:r>
              <a:rPr lang="en-US" dirty="0">
                <a:solidFill>
                  <a:srgbClr val="040C28"/>
                </a:solidFill>
                <a:effectLst/>
                <a:latin typeface="Gill Sans" panose="020B0502020104020203" pitchFamily="34" charset="-79"/>
                <a:cs typeface="Gill Sans" panose="020B0502020104020203" pitchFamily="34" charset="-79"/>
              </a:rPr>
              <a:t>Schoo</a:t>
            </a:r>
            <a:r>
              <a:rPr lang="en-US" dirty="0">
                <a:solidFill>
                  <a:srgbClr val="040C28"/>
                </a:solidFill>
                <a:latin typeface="Gill Sans" panose="020B0502020104020203" pitchFamily="34" charset="-79"/>
                <a:cs typeface="Gill Sans" panose="020B0502020104020203" pitchFamily="34" charset="-79"/>
              </a:rPr>
              <a:t>l of origin: the </a:t>
            </a:r>
            <a:r>
              <a:rPr lang="en-US" dirty="0">
                <a:solidFill>
                  <a:srgbClr val="040C28"/>
                </a:solidFill>
                <a:effectLst/>
                <a:latin typeface="Gill Sans" panose="020B0502020104020203" pitchFamily="34" charset="-79"/>
                <a:cs typeface="Gill Sans" panose="020B0502020104020203" pitchFamily="34" charset="-79"/>
              </a:rPr>
              <a:t>school that a child or youth attended when permanently housed or the school in which the child or youth was last enrolled</a:t>
            </a:r>
          </a:p>
          <a:p>
            <a:pPr lvl="1"/>
            <a:r>
              <a:rPr lang="en-US" dirty="0"/>
              <a:t>Students lose educational ground with each significant school change</a:t>
            </a:r>
          </a:p>
          <a:p>
            <a:pPr lvl="1"/>
            <a:r>
              <a:rPr lang="en-US" dirty="0"/>
              <a:t>High mobility resulting in a lack of continuity and increased absenteeism</a:t>
            </a:r>
          </a:p>
          <a:p>
            <a:pPr lvl="1"/>
            <a:r>
              <a:rPr lang="en-US" dirty="0"/>
              <a:t>Loss of adult and peer relationships and difficulties feeling connected at school</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38767301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5077</TotalTime>
  <Words>1789</Words>
  <Application>Microsoft Macintosh PowerPoint</Application>
  <PresentationFormat>Widescreen</PresentationFormat>
  <Paragraphs>232</Paragraphs>
  <Slides>19</Slides>
  <Notes>16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Aptos</vt:lpstr>
      <vt:lpstr>Arial</vt:lpstr>
      <vt:lpstr>Calibri</vt:lpstr>
      <vt:lpstr>Gill Sans</vt:lpstr>
      <vt:lpstr>Gill Sans MT</vt:lpstr>
      <vt:lpstr>Google Sans</vt:lpstr>
      <vt:lpstr>Kulim Park</vt:lpstr>
      <vt:lpstr>Lato</vt:lpstr>
      <vt:lpstr>Open Sans</vt:lpstr>
      <vt:lpstr>roboto-regular</vt:lpstr>
      <vt:lpstr>Gallery</vt:lpstr>
      <vt:lpstr>Public education for children and youth experiencing homelessness</vt:lpstr>
      <vt:lpstr>“hidden homeless”</vt:lpstr>
      <vt:lpstr>Mckinney vento act</vt:lpstr>
      <vt:lpstr>Definition of homelessness under mckinney vento</vt:lpstr>
      <vt:lpstr>Individuals who lack a fixed, regular and adequate nighttime residence </vt:lpstr>
      <vt:lpstr>Unaccompanied Children and youth</vt:lpstr>
      <vt:lpstr>Role of the mckinney vento liaison</vt:lpstr>
      <vt:lpstr>Mkv Liaison responsibilities</vt:lpstr>
      <vt:lpstr>Mkv Liaison responsibilities continued</vt:lpstr>
      <vt:lpstr>Mckinney vento at Bend lapine</vt:lpstr>
      <vt:lpstr>PowerPoint Presentation</vt:lpstr>
      <vt:lpstr>2023-24 MKV Data for Bend La Pine</vt:lpstr>
      <vt:lpstr>Attendance + graduation data</vt:lpstr>
      <vt:lpstr>Education changes lives</vt:lpstr>
      <vt:lpstr>PowerPoint Presentation</vt:lpstr>
      <vt:lpstr>Education can help break the cycle of homelessness</vt:lpstr>
      <vt:lpstr>Who are our families?</vt:lpstr>
      <vt:lpstr>Alice - asset limited, income constrained, employed</vt:lpstr>
      <vt:lpstr>Questions or comments?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education for youth experiencing homelessness</dc:title>
  <dc:creator>Sandy Schmidt</dc:creator>
  <cp:lastModifiedBy>Sandy Schmidt</cp:lastModifiedBy>
  <cp:revision>124</cp:revision>
  <cp:lastPrinted>2024-09-14T23:14:28Z</cp:lastPrinted>
  <dcterms:created xsi:type="dcterms:W3CDTF">2024-02-19T23:13:01Z</dcterms:created>
  <dcterms:modified xsi:type="dcterms:W3CDTF">2024-09-15T01:42:46Z</dcterms:modified>
</cp:coreProperties>
</file>