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Raleway SemiBold"/>
      <p:regular r:id="rId14"/>
      <p:bold r:id="rId15"/>
      <p:italic r:id="rId16"/>
      <p:boldItalic r:id="rId17"/>
    </p:embeddedFont>
    <p:embeddedFont>
      <p:font typeface="Raleway Light"/>
      <p:regular r:id="rId18"/>
      <p:bold r:id="rId19"/>
      <p:italic r:id="rId20"/>
      <p:boldItalic r:id="rId21"/>
    </p:embeddedFont>
    <p:embeddedFont>
      <p:font typeface="Roboto Condense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808">
          <p15:clr>
            <a:srgbClr val="9AA0A6"/>
          </p15:clr>
        </p15:guide>
        <p15:guide id="4" pos="29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808"/>
        <p:guide pos="29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Light-italic.fntdata"/><Relationship Id="rId22" Type="http://schemas.openxmlformats.org/officeDocument/2006/relationships/font" Target="fonts/RobotoCondensed-regular.fntdata"/><Relationship Id="rId21" Type="http://schemas.openxmlformats.org/officeDocument/2006/relationships/font" Target="fonts/RalewayLight-boldItalic.fntdata"/><Relationship Id="rId24" Type="http://schemas.openxmlformats.org/officeDocument/2006/relationships/font" Target="fonts/RobotoCondensed-italic.fntdata"/><Relationship Id="rId23" Type="http://schemas.openxmlformats.org/officeDocument/2006/relationships/font" Target="fonts/RobotoCondense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Condense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5" Type="http://schemas.openxmlformats.org/officeDocument/2006/relationships/font" Target="fonts/RalewaySemiBold-bold.fntdata"/><Relationship Id="rId14" Type="http://schemas.openxmlformats.org/officeDocument/2006/relationships/font" Target="fonts/RalewaySemiBold-regular.fntdata"/><Relationship Id="rId17" Type="http://schemas.openxmlformats.org/officeDocument/2006/relationships/font" Target="fonts/RalewaySemiBold-boldItalic.fntdata"/><Relationship Id="rId16" Type="http://schemas.openxmlformats.org/officeDocument/2006/relationships/font" Target="fonts/RalewaySemiBold-italic.fntdata"/><Relationship Id="rId19" Type="http://schemas.openxmlformats.org/officeDocument/2006/relationships/font" Target="fonts/RalewayLight-bold.fntdata"/><Relationship Id="rId18" Type="http://schemas.openxmlformats.org/officeDocument/2006/relationships/font" Target="fonts/Raleway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099bc8d0e_2_1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099bc8d0e_2_1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08bbca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08bbca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81ad139b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81ad139b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b08bbcaa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b08bbcaa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ALEX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Equality is a minimum guarantee – but only a minimum! As we’ve covered already, democratic lotteries guarantee representation on 7 or more demographic factors – all at the same time! But they don’t have to stop there. There are many ways they can incorporate equity-based design principles as well. Here are just a few.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First, in the selection process. With this model, it’s possible to tweak demographic targets to overselect for marginalized groups or groups who are particularly impacted by a particular issue.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Second, through informational inputs. Targeted stakeholder outreach can be used as a special input to the information gathering stage of the process.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Third, through in-process support. For example, identity-based caucusing can help ensure that groups who’ve been excluded from policy conversations in the past have space to deliberate with those who share their identities.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5900" y="284500"/>
            <a:ext cx="54009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Petaluma Fairgrounds Advisory Panel Process</a:t>
            </a:r>
            <a:endParaRPr sz="1800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Informational Advisory Committee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Meeting 1</a:t>
            </a:r>
            <a:endParaRPr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88050" y="2571750"/>
            <a:ext cx="446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Linn Davis, Program Co-Director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51713" y="67350"/>
            <a:ext cx="864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AADADA"/>
                </a:solidFill>
                <a:highlight>
                  <a:srgbClr val="333333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Stakeholder </a:t>
            </a:r>
            <a:r>
              <a:rPr b="1" lang="en" sz="2600">
                <a:latin typeface="Roboto Condensed"/>
                <a:ea typeface="Roboto Condensed"/>
                <a:cs typeface="Roboto Condensed"/>
                <a:sym typeface="Roboto Condensed"/>
              </a:rPr>
              <a:t> &amp; </a:t>
            </a:r>
            <a:r>
              <a:rPr b="1" lang="en" sz="2600">
                <a:solidFill>
                  <a:srgbClr val="ECDA9A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Community </a:t>
            </a:r>
            <a:r>
              <a:rPr b="1" lang="en" sz="2600">
                <a:latin typeface="Roboto Condensed"/>
                <a:ea typeface="Roboto Condensed"/>
                <a:cs typeface="Roboto Condensed"/>
                <a:sym typeface="Roboto Condensed"/>
              </a:rPr>
              <a:t> Inputs</a:t>
            </a:r>
            <a:r>
              <a:rPr lang="en" sz="2600">
                <a:latin typeface="Roboto Condensed"/>
                <a:ea typeface="Roboto Condensed"/>
                <a:cs typeface="Roboto Condensed"/>
                <a:sym typeface="Roboto Condensed"/>
              </a:rPr>
              <a:t> Before Panel Selection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1" name="Google Shape;61;p14"/>
          <p:cNvGrpSpPr/>
          <p:nvPr/>
        </p:nvGrpSpPr>
        <p:grpSpPr>
          <a:xfrm>
            <a:off x="-2" y="877952"/>
            <a:ext cx="9144253" cy="4073733"/>
            <a:chOff x="-87025" y="804750"/>
            <a:chExt cx="9231024" cy="3645725"/>
          </a:xfrm>
        </p:grpSpPr>
        <p:pic>
          <p:nvPicPr>
            <p:cNvPr id="62" name="Google Shape;62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7025" y="804750"/>
              <a:ext cx="9231024" cy="364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6200" y="1072115"/>
              <a:ext cx="9144001" cy="3108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14"/>
          <p:cNvSpPr txBox="1"/>
          <p:nvPr/>
        </p:nvSpPr>
        <p:spPr>
          <a:xfrm>
            <a:off x="1082210" y="900674"/>
            <a:ext cx="1467300" cy="603600"/>
          </a:xfrm>
          <a:prstGeom prst="rect">
            <a:avLst/>
          </a:prstGeom>
          <a:solidFill>
            <a:srgbClr val="968C8C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ADADA"/>
                </a:solidFill>
                <a:latin typeface="Raleway"/>
                <a:ea typeface="Raleway"/>
                <a:cs typeface="Raleway"/>
                <a:sym typeface="Raleway"/>
              </a:rPr>
              <a:t>Stakeholder Convening</a:t>
            </a:r>
            <a:endParaRPr b="1">
              <a:solidFill>
                <a:srgbClr val="AADAD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272535" y="900674"/>
            <a:ext cx="1467300" cy="603600"/>
          </a:xfrm>
          <a:prstGeom prst="rect">
            <a:avLst/>
          </a:prstGeom>
          <a:solidFill>
            <a:srgbClr val="968C8C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CDA9A"/>
                </a:solidFill>
                <a:latin typeface="Raleway"/>
                <a:ea typeface="Raleway"/>
                <a:cs typeface="Raleway"/>
                <a:sym typeface="Raleway"/>
              </a:rPr>
              <a:t>Community Invitation</a:t>
            </a:r>
            <a:endParaRPr b="1">
              <a:solidFill>
                <a:srgbClr val="ECDA9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542067" y="900675"/>
            <a:ext cx="1580700" cy="603600"/>
          </a:xfrm>
          <a:prstGeom prst="rect">
            <a:avLst/>
          </a:prstGeom>
          <a:solidFill>
            <a:srgbClr val="968C8C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ADADA"/>
                </a:solidFill>
                <a:latin typeface="Raleway"/>
                <a:ea typeface="Raleway"/>
                <a:cs typeface="Raleway"/>
                <a:sym typeface="Raleway"/>
              </a:rPr>
              <a:t>Public Communication</a:t>
            </a:r>
            <a:endParaRPr b="1">
              <a:solidFill>
                <a:srgbClr val="AADAD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104690" y="4338052"/>
            <a:ext cx="1580700" cy="603600"/>
          </a:xfrm>
          <a:prstGeom prst="rect">
            <a:avLst/>
          </a:prstGeom>
          <a:solidFill>
            <a:srgbClr val="968C8C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ADADA"/>
                </a:solidFill>
                <a:latin typeface="Raleway"/>
                <a:ea typeface="Raleway"/>
                <a:cs typeface="Raleway"/>
                <a:sym typeface="Raleway"/>
              </a:rPr>
              <a:t>IAC Meetings</a:t>
            </a:r>
            <a:endParaRPr b="1">
              <a:solidFill>
                <a:srgbClr val="AADAD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492828" y="4338052"/>
            <a:ext cx="1580700" cy="603600"/>
          </a:xfrm>
          <a:prstGeom prst="rect">
            <a:avLst/>
          </a:prstGeom>
          <a:solidFill>
            <a:srgbClr val="968C8C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CDA9A"/>
                </a:solidFill>
                <a:latin typeface="Raleway"/>
                <a:ea typeface="Raleway"/>
                <a:cs typeface="Raleway"/>
                <a:sym typeface="Raleway"/>
              </a:rPr>
              <a:t>Panel Selection</a:t>
            </a:r>
            <a:endParaRPr b="1">
              <a:solidFill>
                <a:srgbClr val="ECDA9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795582" y="4338052"/>
            <a:ext cx="1580700" cy="603600"/>
          </a:xfrm>
          <a:prstGeom prst="rect">
            <a:avLst/>
          </a:prstGeom>
          <a:solidFill>
            <a:srgbClr val="968C8C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CDA9A"/>
                </a:solidFill>
                <a:latin typeface="Raleway"/>
                <a:ea typeface="Raleway"/>
                <a:cs typeface="Raleway"/>
                <a:sym typeface="Raleway"/>
              </a:rPr>
              <a:t>Equity-Based Outreach</a:t>
            </a:r>
            <a:endParaRPr b="1">
              <a:solidFill>
                <a:srgbClr val="ECDA9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60350" y="1444829"/>
            <a:ext cx="1911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HD conducts stakeholder analysis &amp; an </a:t>
            </a:r>
            <a:r>
              <a:rPr b="1" lang="en" sz="1050">
                <a:latin typeface="Raleway"/>
                <a:ea typeface="Raleway"/>
                <a:cs typeface="Raleway"/>
                <a:sym typeface="Raleway"/>
              </a:rPr>
              <a:t>Informational Advisory Committee (IAC)</a:t>
            </a: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 is lottery-selected to represent categories of stakeholder nominees.</a:t>
            </a:r>
            <a:endParaRPr sz="105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050675" y="1444829"/>
            <a:ext cx="1911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A letter is sent to </a:t>
            </a:r>
            <a:r>
              <a:rPr b="1" lang="en" sz="1050">
                <a:latin typeface="Raleway"/>
                <a:ea typeface="Raleway"/>
                <a:cs typeface="Raleway"/>
                <a:sym typeface="Raleway"/>
              </a:rPr>
              <a:t>5,000 to 15,000 randomly selected addresses</a:t>
            </a: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, with details about commitment, stipend &amp; other FAQs. Recipients have a month to respond.</a:t>
            </a:r>
            <a:endParaRPr sz="105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376925" y="1444829"/>
            <a:ext cx="1911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A </a:t>
            </a:r>
            <a:r>
              <a:rPr b="1" lang="en" sz="1050">
                <a:latin typeface="Raleway"/>
                <a:ea typeface="Raleway"/>
                <a:cs typeface="Raleway"/>
                <a:sym typeface="Raleway"/>
              </a:rPr>
              <a:t>public information campaign</a:t>
            </a: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 begins, providing updates throughout the project – utilizing traditional &amp; social media, public events, and other methods.</a:t>
            </a:r>
            <a:endParaRPr sz="105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939550" y="3298554"/>
            <a:ext cx="1911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IAC meets weekly to </a:t>
            </a:r>
            <a:r>
              <a:rPr b="1" lang="en" sz="1050">
                <a:latin typeface="Raleway"/>
                <a:ea typeface="Raleway"/>
                <a:cs typeface="Raleway"/>
                <a:sym typeface="Raleway"/>
              </a:rPr>
              <a:t>curate content to be shared with the Panel</a:t>
            </a: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, invite initial presenters, and suggest additional stakeholders &amp; experts to the Panel.</a:t>
            </a:r>
            <a:endParaRPr sz="105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297225" y="3298550"/>
            <a:ext cx="1971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A public </a:t>
            </a:r>
            <a:r>
              <a:rPr b="1" lang="en" sz="1050">
                <a:latin typeface="Raleway"/>
                <a:ea typeface="Raleway"/>
                <a:cs typeface="Raleway"/>
                <a:sym typeface="Raleway"/>
              </a:rPr>
              <a:t>democratic lottery</a:t>
            </a: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 is held, selecting from among respondents to the letter. The selection is both randomized &amp; reflective of local demographics.</a:t>
            </a:r>
            <a:endParaRPr sz="105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630425" y="3298554"/>
            <a:ext cx="1911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HD works with local partners to </a:t>
            </a:r>
            <a:r>
              <a:rPr b="1" lang="en" sz="1050">
                <a:latin typeface="Raleway"/>
                <a:ea typeface="Raleway"/>
                <a:cs typeface="Raleway"/>
                <a:sym typeface="Raleway"/>
              </a:rPr>
              <a:t>outreach to underrepresented communities</a:t>
            </a:r>
            <a:r>
              <a:rPr lang="en" sz="1050">
                <a:latin typeface="Raleway"/>
                <a:ea typeface="Raleway"/>
                <a:cs typeface="Raleway"/>
                <a:sym typeface="Raleway"/>
              </a:rPr>
              <a:t>, to help elevate voices often left out of public decision making.</a:t>
            </a:r>
            <a:endParaRPr sz="105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156750" y="948700"/>
            <a:ext cx="8830500" cy="3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High-Quality Deliberation</a:t>
            </a:r>
            <a:endParaRPr sz="1900">
              <a:solidFill>
                <a:srgbClr val="1B20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202F"/>
              </a:buClr>
              <a:buSzPts val="1600"/>
              <a:buFont typeface="Raleway"/>
              <a:buChar char="❖"/>
            </a:pP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Most work in rotating, iterative </a:t>
            </a:r>
            <a:r>
              <a:rPr lang="en" sz="1600">
                <a:solidFill>
                  <a:srgbClr val="1B202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small groups</a:t>
            </a:r>
            <a:endParaRPr sz="1600">
              <a:solidFill>
                <a:srgbClr val="1B202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F"/>
              </a:buClr>
              <a:buSzPts val="1600"/>
              <a:buFont typeface="Raleway"/>
              <a:buChar char="❖"/>
            </a:pP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Professional, trained</a:t>
            </a:r>
            <a:r>
              <a:rPr lang="en" sz="1600">
                <a:solidFill>
                  <a:srgbClr val="1B202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moderators</a:t>
            </a: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 ensure respectful and balanced participation</a:t>
            </a:r>
            <a:endParaRPr sz="1600">
              <a:solidFill>
                <a:srgbClr val="1B20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F"/>
              </a:buClr>
              <a:buSzPts val="1600"/>
              <a:buFont typeface="Raleway"/>
              <a:buChar char="❖"/>
            </a:pP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Encourages </a:t>
            </a:r>
            <a:r>
              <a:rPr lang="en" sz="1600">
                <a:solidFill>
                  <a:srgbClr val="1B202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collaboration, critical thinking</a:t>
            </a: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, and </a:t>
            </a:r>
            <a:r>
              <a:rPr lang="en" sz="1600">
                <a:solidFill>
                  <a:srgbClr val="1B202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well-informed</a:t>
            </a: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 decisions</a:t>
            </a:r>
            <a:endParaRPr sz="1600">
              <a:solidFill>
                <a:srgbClr val="1B20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F"/>
              </a:buClr>
              <a:buSzPts val="1600"/>
              <a:buFont typeface="Raleway"/>
              <a:buChar char="❖"/>
            </a:pP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Process staff is</a:t>
            </a:r>
            <a:r>
              <a:rPr lang="en" sz="1600">
                <a:solidFill>
                  <a:srgbClr val="1B202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impartial to content</a:t>
            </a:r>
            <a:endParaRPr sz="1600">
              <a:solidFill>
                <a:srgbClr val="1B20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Actionable Policy Recommendations</a:t>
            </a:r>
            <a:endParaRPr sz="1900">
              <a:solidFill>
                <a:srgbClr val="1B20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202F"/>
              </a:buClr>
              <a:buSzPts val="1600"/>
              <a:buFont typeface="Raleway"/>
              <a:buChar char="❖"/>
            </a:pP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Reports are </a:t>
            </a:r>
            <a:r>
              <a:rPr lang="en" sz="1600">
                <a:solidFill>
                  <a:srgbClr val="1B202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prioritized.</a:t>
            </a: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 Dissenting views are never lost.</a:t>
            </a:r>
            <a:endParaRPr sz="1600">
              <a:solidFill>
                <a:srgbClr val="1B20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F"/>
              </a:buClr>
              <a:buSzPts val="1600"/>
              <a:buFont typeface="Raleway"/>
              <a:buChar char="❖"/>
            </a:pP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Process helps Panel </a:t>
            </a:r>
            <a:r>
              <a:rPr lang="en" sz="1600">
                <a:solidFill>
                  <a:srgbClr val="1B202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find consensus</a:t>
            </a: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, but never forces it</a:t>
            </a:r>
            <a:endParaRPr sz="1600">
              <a:solidFill>
                <a:srgbClr val="1B20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F"/>
              </a:buClr>
              <a:buSzPts val="1600"/>
              <a:buFont typeface="Raleway"/>
              <a:buChar char="❖"/>
            </a:pP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In </a:t>
            </a:r>
            <a:r>
              <a:rPr lang="en" sz="1600">
                <a:solidFill>
                  <a:srgbClr val="1B202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Panelists’ own words</a:t>
            </a: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 – never edited by staff.</a:t>
            </a:r>
            <a:endParaRPr sz="1600">
              <a:solidFill>
                <a:srgbClr val="1B20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Based on Detailed Process Design</a:t>
            </a:r>
            <a:endParaRPr sz="1600">
              <a:solidFill>
                <a:srgbClr val="1B202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202F"/>
              </a:buClr>
              <a:buSzPts val="1600"/>
              <a:buFont typeface="Raleway"/>
              <a:buChar char="❖"/>
            </a:pPr>
            <a:r>
              <a:rPr lang="en" sz="1600">
                <a:solidFill>
                  <a:srgbClr val="1B202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Custom designed</a:t>
            </a: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 by HD, partners, &amp; Program Advisors</a:t>
            </a:r>
            <a:endParaRPr sz="1600">
              <a:solidFill>
                <a:srgbClr val="1B20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F"/>
              </a:buClr>
              <a:buSzPts val="1600"/>
              <a:buFont typeface="Raleway"/>
              <a:buChar char="❖"/>
            </a:pPr>
            <a:r>
              <a:rPr lang="en" sz="1600">
                <a:solidFill>
                  <a:srgbClr val="1B202F"/>
                </a:solidFill>
                <a:latin typeface="Raleway"/>
                <a:ea typeface="Raleway"/>
                <a:cs typeface="Raleway"/>
                <a:sym typeface="Raleway"/>
              </a:rPr>
              <a:t>Draws on </a:t>
            </a:r>
            <a:r>
              <a:rPr lang="en" sz="1600">
                <a:solidFill>
                  <a:srgbClr val="1B202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40+ years of international research</a:t>
            </a:r>
            <a:endParaRPr sz="1600">
              <a:solidFill>
                <a:srgbClr val="1B202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62725" y="152775"/>
            <a:ext cx="592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Roboto Condensed"/>
                <a:ea typeface="Roboto Condensed"/>
                <a:cs typeface="Roboto Condensed"/>
                <a:sym typeface="Roboto Condensed"/>
              </a:rPr>
              <a:t>What Happens in the Room</a:t>
            </a:r>
            <a:endParaRPr b="1" sz="3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6"/>
          <p:cNvGrpSpPr/>
          <p:nvPr/>
        </p:nvGrpSpPr>
        <p:grpSpPr>
          <a:xfrm>
            <a:off x="286900" y="426800"/>
            <a:ext cx="8375700" cy="4203050"/>
            <a:chOff x="286900" y="426800"/>
            <a:chExt cx="8375700" cy="4203050"/>
          </a:xfrm>
        </p:grpSpPr>
        <p:sp>
          <p:nvSpPr>
            <p:cNvPr id="87" name="Google Shape;87;p16"/>
            <p:cNvSpPr txBox="1"/>
            <p:nvPr/>
          </p:nvSpPr>
          <p:spPr>
            <a:xfrm>
              <a:off x="286900" y="426800"/>
              <a:ext cx="52269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rgbClr val="1B202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Types of IAC Decisions</a:t>
              </a:r>
              <a:endParaRPr b="1" sz="3200">
                <a:solidFill>
                  <a:srgbClr val="1B202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88" name="Google Shape;88;p16"/>
            <p:cNvSpPr txBox="1"/>
            <p:nvPr/>
          </p:nvSpPr>
          <p:spPr>
            <a:xfrm>
              <a:off x="286900" y="1196650"/>
              <a:ext cx="8375700" cy="3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492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Char char="●"/>
              </a:pPr>
              <a:r>
                <a:rPr lang="en" sz="19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Aim-for-Consensus Decisions</a:t>
              </a:r>
              <a:br>
                <a:rPr lang="en" sz="19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</a:br>
              <a:r>
                <a:rPr lang="en" sz="17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(aim for consensus, then go to consensus-</a:t>
              </a:r>
              <a:br>
                <a:rPr lang="en" sz="17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</a:br>
              <a:r>
                <a:rPr lang="en" sz="17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minus-one, consensus-minus-two, etc.)</a:t>
              </a:r>
              <a:endParaRPr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49250" lvl="1" marL="9144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Char char="○"/>
              </a:pPr>
              <a:r>
                <a:rPr lang="en" sz="19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Introductory Presenters for the Panel’s </a:t>
              </a:r>
              <a:br>
                <a:rPr lang="en" sz="19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</a:br>
              <a:r>
                <a:rPr lang="en" sz="19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first weekend (May 14-16)</a:t>
              </a:r>
              <a:endParaRPr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49250" lvl="1" marL="9144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Char char="○"/>
              </a:pPr>
              <a:r>
                <a:rPr lang="en" sz="19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Process decisions</a:t>
              </a:r>
              <a:endParaRPr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49250" lvl="1" marL="9144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Char char="○"/>
              </a:pPr>
              <a:r>
                <a:rPr lang="en" sz="19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Any other decisions or any additional info </a:t>
              </a:r>
              <a:br>
                <a:rPr lang="en" sz="19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</a:br>
              <a:r>
                <a:rPr lang="en" sz="19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to send to the Panel</a:t>
              </a:r>
              <a:endParaRPr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492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Char char="●"/>
              </a:pPr>
              <a:r>
                <a:rPr lang="en" sz="19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Power-of-One Decisions </a:t>
              </a:r>
              <a:r>
                <a:rPr lang="en" sz="17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(every IAC member can get something through)</a:t>
              </a:r>
              <a:endParaRPr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49250" lvl="1" marL="9144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Char char="○"/>
              </a:pPr>
              <a:r>
                <a:rPr lang="en" sz="19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Getting a Presenter onto the Presenter Menu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